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08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F45063-A081-4A32-ACF2-65C8FC01813B}" type="datetimeFigureOut">
              <a:rPr lang="en-US" smtClean="0"/>
              <a:t>9/2/2011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90A348E-23B0-475A-8EE7-EE4998990220}"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These are the same terms used by the state to report student progress on the EOG.  Level 3 is considered proficient but you will notice that Level 3* and Level 4 indicate proficiency along with application and extension.  It does not indicate that the student has done more work but rather the student has shown that they not only understand the concept but they can apply it in a variety of ways.  Note also that the 3* is designated for report cards only.  As you look at the chart, think about each level and how that might look in student work.  </a:t>
            </a:r>
          </a:p>
        </p:txBody>
      </p:sp>
      <p:sp>
        <p:nvSpPr>
          <p:cNvPr id="4" name="Slide Number Placeholder 3"/>
          <p:cNvSpPr>
            <a:spLocks noGrp="1"/>
          </p:cNvSpPr>
          <p:nvPr>
            <p:ph type="sldNum" sz="quarter" idx="5"/>
          </p:nvPr>
        </p:nvSpPr>
        <p:spPr/>
        <p:txBody>
          <a:bodyPr/>
          <a:lstStyle/>
          <a:p>
            <a:pPr>
              <a:defRPr/>
            </a:pPr>
            <a:fld id="{20538FDD-D13D-4A8E-9734-9368314F66D5}" type="slidenum">
              <a:rPr lang="en-US" smtClean="0"/>
              <a:pPr>
                <a:defRPr/>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3CFDA17-63D7-4B03-AB32-C9F3379D29B4}" type="slidenum">
              <a:rPr lang="en-US" smtClean="0"/>
              <a:pPr fontAlgn="base">
                <a:spcBef>
                  <a:spcPct val="0"/>
                </a:spcBef>
                <a:spcAft>
                  <a:spcPct val="0"/>
                </a:spcAft>
                <a:defRPr/>
              </a:pPr>
              <a:t>11</a:t>
            </a:fld>
            <a:endParaRPr lang="en-US" smtClean="0"/>
          </a:p>
        </p:txBody>
      </p:sp>
      <p:sp>
        <p:nvSpPr>
          <p:cNvPr id="40963" name="Rectangle 2"/>
          <p:cNvSpPr>
            <a:spLocks noGrp="1" noRot="1" noChangeAspect="1" noChangeArrowheads="1" noTextEdit="1"/>
          </p:cNvSpPr>
          <p:nvPr>
            <p:ph type="sldImg"/>
          </p:nvPr>
        </p:nvSpPr>
        <p:spPr bwMode="auto">
          <a:xfrm>
            <a:off x="1144588" y="687388"/>
            <a:ext cx="4568825" cy="3427412"/>
          </a:xfrm>
          <a:noFill/>
          <a:ln>
            <a:solidFill>
              <a:srgbClr val="000000"/>
            </a:solidFill>
            <a:miter lim="800000"/>
            <a:headEnd/>
            <a:tailEnd/>
          </a:ln>
        </p:spPr>
      </p:sp>
      <p:sp>
        <p:nvSpPr>
          <p:cNvPr id="409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These are some of the most common areas where inconsistencies appear in classrooms.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229AF4F-6259-460E-9972-FA779B7C2514}" type="slidenum">
              <a:rPr lang="en-US" smtClean="0"/>
              <a:pPr fontAlgn="base">
                <a:spcBef>
                  <a:spcPct val="0"/>
                </a:spcBef>
                <a:spcAft>
                  <a:spcPct val="0"/>
                </a:spcAft>
                <a:defRPr/>
              </a:pPr>
              <a:t>12</a:t>
            </a:fld>
            <a:endParaRPr lang="en-US" smtClean="0"/>
          </a:p>
        </p:txBody>
      </p:sp>
      <p:sp>
        <p:nvSpPr>
          <p:cNvPr id="41987" name="Rectangle 2"/>
          <p:cNvSpPr>
            <a:spLocks noGrp="1" noRot="1" noChangeAspect="1" noChangeArrowheads="1" noTextEdit="1"/>
          </p:cNvSpPr>
          <p:nvPr>
            <p:ph type="sldImg"/>
          </p:nvPr>
        </p:nvSpPr>
        <p:spPr bwMode="auto">
          <a:xfrm>
            <a:off x="1144588" y="687388"/>
            <a:ext cx="4568825" cy="3427412"/>
          </a:xfrm>
          <a:noFill/>
          <a:ln>
            <a:solidFill>
              <a:srgbClr val="000000"/>
            </a:solidFill>
            <a:miter lim="800000"/>
            <a:headEnd/>
            <a:tailEnd/>
          </a:ln>
        </p:spPr>
      </p:sp>
      <p:sp>
        <p:nvSpPr>
          <p:cNvPr id="419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Let’s take a few minutes to review the literacy and math profile cards.  What do you notice about them?</a:t>
            </a:r>
          </a:p>
          <a:p>
            <a:pPr eaLnBrk="1" hangingPunct="1">
              <a:spcBef>
                <a:spcPct val="0"/>
              </a:spcBef>
            </a:pPr>
            <a:endParaRPr lang="en-US" smtClean="0"/>
          </a:p>
          <a:p>
            <a:pPr eaLnBrk="1" hangingPunct="1">
              <a:spcBef>
                <a:spcPct val="0"/>
              </a:spcBef>
              <a:buFontTx/>
              <a:buChar char="•"/>
            </a:pPr>
            <a:r>
              <a:rPr lang="en-US" smtClean="0"/>
              <a:t> Are your teachers familiar with the rubrics?</a:t>
            </a:r>
          </a:p>
          <a:p>
            <a:pPr eaLnBrk="1" hangingPunct="1">
              <a:spcBef>
                <a:spcPct val="0"/>
              </a:spcBef>
              <a:buFontTx/>
              <a:buChar char="•"/>
            </a:pPr>
            <a:r>
              <a:rPr lang="en-US" smtClean="0"/>
              <a:t> Are your teachers familiar with the directions for documenting and maintaining work samples?</a:t>
            </a:r>
          </a:p>
          <a:p>
            <a:pPr eaLnBrk="1" hangingPunct="1">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2F2C62-FAA3-4976-992F-469422533DBC}" type="slidenum">
              <a:rPr lang="en-US" smtClean="0"/>
              <a:pPr fontAlgn="base">
                <a:spcBef>
                  <a:spcPct val="0"/>
                </a:spcBef>
                <a:spcAft>
                  <a:spcPct val="0"/>
                </a:spcAft>
                <a:defRPr/>
              </a:pPr>
              <a:t>13</a:t>
            </a:fld>
            <a:endParaRPr lang="en-US" smtClean="0"/>
          </a:p>
        </p:txBody>
      </p:sp>
      <p:sp>
        <p:nvSpPr>
          <p:cNvPr id="43011" name="Rectangle 2"/>
          <p:cNvSpPr>
            <a:spLocks noGrp="1" noRot="1" noChangeAspect="1" noChangeArrowheads="1" noTextEdit="1"/>
          </p:cNvSpPr>
          <p:nvPr>
            <p:ph type="sldImg"/>
          </p:nvPr>
        </p:nvSpPr>
        <p:spPr bwMode="auto">
          <a:xfrm>
            <a:off x="1144588" y="687388"/>
            <a:ext cx="4568825" cy="3427412"/>
          </a:xfrm>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As you think about Standards Based Grading at your school, consider these steps to help your teachers and increase consistency throughout your school and the system.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5599E41-CE58-4169-BD15-B7378932E66B}" type="slidenum">
              <a:rPr lang="en-US" smtClean="0"/>
              <a:pPr fontAlgn="base">
                <a:spcBef>
                  <a:spcPct val="0"/>
                </a:spcBef>
                <a:spcAft>
                  <a:spcPct val="0"/>
                </a:spcAft>
                <a:defRPr/>
              </a:pPr>
              <a:t>14</a:t>
            </a:fld>
            <a:endParaRPr lang="en-US" smtClean="0"/>
          </a:p>
        </p:txBody>
      </p:sp>
      <p:sp>
        <p:nvSpPr>
          <p:cNvPr id="44035" name="Rectangle 2"/>
          <p:cNvSpPr>
            <a:spLocks noGrp="1" noRot="1" noChangeAspect="1" noChangeArrowheads="1" noTextEdit="1"/>
          </p:cNvSpPr>
          <p:nvPr>
            <p:ph type="sldImg"/>
          </p:nvPr>
        </p:nvSpPr>
        <p:spPr bwMode="auto">
          <a:xfrm>
            <a:off x="1144588" y="687388"/>
            <a:ext cx="4568825" cy="3427412"/>
          </a:xfrm>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98FCF1-4B6B-41A9-8118-F4B438B1B3D7}" type="slidenum">
              <a:rPr lang="en-US" smtClean="0"/>
              <a:pPr fontAlgn="base">
                <a:spcBef>
                  <a:spcPct val="0"/>
                </a:spcBef>
                <a:spcAft>
                  <a:spcPct val="0"/>
                </a:spcAft>
                <a:defRPr/>
              </a:pPr>
              <a:t>15</a:t>
            </a:fld>
            <a:endParaRPr lang="en-US" smtClean="0"/>
          </a:p>
        </p:txBody>
      </p:sp>
      <p:sp>
        <p:nvSpPr>
          <p:cNvPr id="45059" name="Rectangle 2"/>
          <p:cNvSpPr>
            <a:spLocks noGrp="1" noRot="1" noChangeAspect="1" noChangeArrowheads="1" noTextEdit="1"/>
          </p:cNvSpPr>
          <p:nvPr>
            <p:ph type="sldImg"/>
          </p:nvPr>
        </p:nvSpPr>
        <p:spPr bwMode="auto">
          <a:xfrm>
            <a:off x="1144588" y="687388"/>
            <a:ext cx="4568825" cy="3427412"/>
          </a:xfrm>
          <a:noFill/>
          <a:ln>
            <a:solidFill>
              <a:srgbClr val="000000"/>
            </a:solidFill>
            <a:miter lim="800000"/>
            <a:headEnd/>
            <a:tailEnd/>
          </a:ln>
        </p:spPr>
      </p:sp>
      <p:sp>
        <p:nvSpPr>
          <p:cNvPr id="450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E438A32-C652-4DDD-BE37-1E2EBC0D087B}" type="slidenum">
              <a:rPr lang="en-US" smtClean="0"/>
              <a:pPr fontAlgn="base">
                <a:spcBef>
                  <a:spcPct val="0"/>
                </a:spcBef>
                <a:spcAft>
                  <a:spcPct val="0"/>
                </a:spcAft>
                <a:defRPr/>
              </a:pPr>
              <a:t>16</a:t>
            </a:fld>
            <a:endParaRPr lang="en-US" smtClean="0"/>
          </a:p>
        </p:txBody>
      </p:sp>
      <p:sp>
        <p:nvSpPr>
          <p:cNvPr id="46083" name="Rectangle 2"/>
          <p:cNvSpPr>
            <a:spLocks noGrp="1" noRot="1" noChangeAspect="1" noChangeArrowheads="1" noTextEdit="1"/>
          </p:cNvSpPr>
          <p:nvPr>
            <p:ph type="sldImg"/>
          </p:nvPr>
        </p:nvSpPr>
        <p:spPr bwMode="auto">
          <a:xfrm>
            <a:off x="1144588" y="687388"/>
            <a:ext cx="4568825" cy="3427412"/>
          </a:xfrm>
          <a:noFill/>
          <a:ln>
            <a:solidFill>
              <a:srgbClr val="000000"/>
            </a:solidFill>
            <a:miter lim="800000"/>
            <a:headEnd/>
            <a:tailEnd/>
          </a:ln>
        </p:spPr>
      </p:sp>
      <p:sp>
        <p:nvSpPr>
          <p:cNvPr id="460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031"/>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E14E85E-116F-4E37-A5C8-F89056AC9554}" type="slidenum">
              <a:rPr lang="en-US" smtClean="0"/>
              <a:pPr fontAlgn="base">
                <a:spcBef>
                  <a:spcPct val="0"/>
                </a:spcBef>
                <a:spcAft>
                  <a:spcPct val="0"/>
                </a:spcAft>
                <a:defRPr/>
              </a:pPr>
              <a:t>3</a:t>
            </a:fld>
            <a:endParaRPr lang="en-US" smtClean="0"/>
          </a:p>
        </p:txBody>
      </p:sp>
      <p:sp>
        <p:nvSpPr>
          <p:cNvPr id="32771" name="Rectangle 2"/>
          <p:cNvSpPr>
            <a:spLocks noGrp="1" noRot="1" noChangeAspect="1" noChangeArrowheads="1" noTextEdit="1"/>
          </p:cNvSpPr>
          <p:nvPr>
            <p:ph type="sldImg"/>
          </p:nvPr>
        </p:nvSpPr>
        <p:spPr bwMode="auto">
          <a:xfrm>
            <a:off x="1130300" y="674688"/>
            <a:ext cx="4597400" cy="3448050"/>
          </a:xfrm>
          <a:solidFill>
            <a:srgbClr val="FFFFFF"/>
          </a:solidFill>
          <a:ln>
            <a:solidFill>
              <a:srgbClr val="000000"/>
            </a:solidFill>
            <a:miter lim="800000"/>
            <a:headEnd/>
            <a:tailEnd/>
          </a:ln>
        </p:spPr>
      </p:sp>
      <p:sp>
        <p:nvSpPr>
          <p:cNvPr id="32772" name="Rectangle 3"/>
          <p:cNvSpPr>
            <a:spLocks noGrp="1" noChangeArrowheads="1"/>
          </p:cNvSpPr>
          <p:nvPr>
            <p:ph type="body" idx="1"/>
          </p:nvPr>
        </p:nvSpPr>
        <p:spPr bwMode="auto">
          <a:xfrm>
            <a:off x="914400" y="4346575"/>
            <a:ext cx="5029200" cy="4122738"/>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smtClean="0"/>
              <a:t>Level 1 indicates that the student has not yet met grade level expectations set by the state because there is insufficient performance of grade level standards.  If you think about Standards Based Grading like baking a cake, then a Level 1 is a student who is just beginning the process.  They have not created a finished product and they require significant support in their work – “I don’t get it yet.  I need help.”</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031"/>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CC255AB-8A82-4A49-ABC1-0E22996572AA}" type="slidenum">
              <a:rPr lang="en-US" smtClean="0"/>
              <a:pPr fontAlgn="base">
                <a:spcBef>
                  <a:spcPct val="0"/>
                </a:spcBef>
                <a:spcAft>
                  <a:spcPct val="0"/>
                </a:spcAft>
                <a:defRPr/>
              </a:pPr>
              <a:t>4</a:t>
            </a:fld>
            <a:endParaRPr lang="en-US" smtClean="0"/>
          </a:p>
        </p:txBody>
      </p:sp>
      <p:sp>
        <p:nvSpPr>
          <p:cNvPr id="33795" name="Rectangle 2"/>
          <p:cNvSpPr>
            <a:spLocks noGrp="1" noRot="1" noChangeAspect="1" noChangeArrowheads="1" noTextEdit="1"/>
          </p:cNvSpPr>
          <p:nvPr>
            <p:ph type="sldImg"/>
          </p:nvPr>
        </p:nvSpPr>
        <p:spPr bwMode="auto">
          <a:xfrm>
            <a:off x="1130300" y="674688"/>
            <a:ext cx="4597400" cy="3448050"/>
          </a:xfrm>
          <a:solidFill>
            <a:srgbClr val="FFFFFF"/>
          </a:solidFill>
          <a:ln>
            <a:solidFill>
              <a:srgbClr val="000000"/>
            </a:solidFill>
            <a:miter lim="800000"/>
            <a:headEnd/>
            <a:tailEnd/>
          </a:ln>
        </p:spPr>
      </p:sp>
      <p:sp>
        <p:nvSpPr>
          <p:cNvPr id="33796" name="Rectangle 3"/>
          <p:cNvSpPr>
            <a:spLocks noGrp="1" noChangeArrowheads="1"/>
          </p:cNvSpPr>
          <p:nvPr>
            <p:ph type="body" idx="1"/>
          </p:nvPr>
        </p:nvSpPr>
        <p:spPr bwMode="auto">
          <a:xfrm>
            <a:off x="914400" y="4346575"/>
            <a:ext cx="5029200" cy="4122738"/>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smtClean="0"/>
              <a:t>The Level 2 student can complete work with support but they are still not successful with grade level standards.  Continuing our cake metaphor, the student can make a finished product with support – “We made this.” or “I almost get it but I need help.”</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1031"/>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6E84045-D1A9-4D8F-8B09-4947FC72658E}" type="slidenum">
              <a:rPr lang="en-US" smtClean="0"/>
              <a:pPr fontAlgn="base">
                <a:spcBef>
                  <a:spcPct val="0"/>
                </a:spcBef>
                <a:spcAft>
                  <a:spcPct val="0"/>
                </a:spcAft>
                <a:defRPr/>
              </a:pPr>
              <a:t>5</a:t>
            </a:fld>
            <a:endParaRPr lang="en-US" smtClean="0"/>
          </a:p>
        </p:txBody>
      </p:sp>
      <p:sp>
        <p:nvSpPr>
          <p:cNvPr id="348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20" name="Rectangle 3"/>
          <p:cNvSpPr>
            <a:spLocks noGrp="1" noChangeArrowheads="1"/>
          </p:cNvSpPr>
          <p:nvPr>
            <p:ph type="body" idx="1"/>
          </p:nvPr>
        </p:nvSpPr>
        <p:spPr bwMode="auto">
          <a:noFill/>
          <a:ln>
            <a:solidFill>
              <a:schemeClr val="tx1"/>
            </a:solidFill>
            <a:miter lim="800000"/>
            <a:headEnd/>
            <a:tailEnd/>
          </a:ln>
        </p:spPr>
        <p:txBody>
          <a:bodyPr wrap="square" numCol="1" anchor="t" anchorCtr="0" compatLnSpc="1">
            <a:prstTxWarp prst="textNoShape">
              <a:avLst/>
            </a:prstTxWarp>
          </a:bodyPr>
          <a:lstStyle/>
          <a:p>
            <a:pPr eaLnBrk="1" hangingPunct="1">
              <a:spcBef>
                <a:spcPct val="0"/>
              </a:spcBef>
            </a:pPr>
            <a:r>
              <a:rPr lang="en-US" smtClean="0"/>
              <a:t> Level 3 is the Level of proficiency; that is, the level that the State has identified as an indicator that the student will be successful using this topic, concept, or skill.   The student is able to make the cake – “I made this” – meeting the expectations. Or “I get it!”  “I can do it well!”</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031"/>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053503D-5AF9-4712-9AA8-0F2CF7702FFE}" type="slidenum">
              <a:rPr lang="en-US" smtClean="0"/>
              <a:pPr fontAlgn="base">
                <a:spcBef>
                  <a:spcPct val="0"/>
                </a:spcBef>
                <a:spcAft>
                  <a:spcPct val="0"/>
                </a:spcAft>
                <a:defRPr/>
              </a:pPr>
              <a:t>6</a:t>
            </a:fld>
            <a:endParaRPr lang="en-US" smtClean="0"/>
          </a:p>
        </p:txBody>
      </p:sp>
      <p:sp>
        <p:nvSpPr>
          <p:cNvPr id="35843" name="Rectangle 2"/>
          <p:cNvSpPr>
            <a:spLocks noGrp="1" noRot="1" noChangeAspect="1" noChangeArrowheads="1" noTextEdit="1"/>
          </p:cNvSpPr>
          <p:nvPr>
            <p:ph type="sldImg"/>
          </p:nvPr>
        </p:nvSpPr>
        <p:spPr bwMode="auto">
          <a:xfrm>
            <a:off x="1130300" y="674688"/>
            <a:ext cx="4597400" cy="3448050"/>
          </a:xfrm>
          <a:solidFill>
            <a:srgbClr val="FFFFFF"/>
          </a:solidFill>
          <a:ln>
            <a:solidFill>
              <a:srgbClr val="000000"/>
            </a:solidFill>
            <a:miter lim="800000"/>
            <a:headEnd/>
            <a:tailEnd/>
          </a:ln>
        </p:spPr>
      </p:sp>
      <p:sp>
        <p:nvSpPr>
          <p:cNvPr id="35844" name="Rectangle 3"/>
          <p:cNvSpPr>
            <a:spLocks noGrp="1" noChangeArrowheads="1"/>
          </p:cNvSpPr>
          <p:nvPr>
            <p:ph type="body" idx="1"/>
          </p:nvPr>
        </p:nvSpPr>
        <p:spPr bwMode="auto">
          <a:xfrm>
            <a:off x="914400" y="4346575"/>
            <a:ext cx="5029200" cy="4122738"/>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smtClean="0"/>
              <a:t>The 3* is not used by the state.  This is used because of the wide range in level 3.  </a:t>
            </a:r>
          </a:p>
          <a:p>
            <a:pPr eaLnBrk="1" hangingPunct="1">
              <a:spcBef>
                <a:spcPct val="0"/>
              </a:spcBef>
            </a:pPr>
            <a:r>
              <a:rPr lang="en-US" smtClean="0"/>
              <a:t>The 3* can then indicate students who were stronger than proficient, but not demonstrating level 4 consistently.  Examples might include: A Grade 3 student may demonstrate the use of thesaurus, dictionary, and other resources consistently and independently as they read and write. This is an application of skills taught in literacy at that grade. A Grade 3 student applies multiplication facts to measuring the area of the kitchen floor when figuring the cost of new flooring for your home. Those concepts are initially taught in Grade 3 but this student can apply them in a real-life situation without prompt.</a:t>
            </a:r>
          </a:p>
          <a:p>
            <a:pPr eaLnBrk="1" hangingPunct="1">
              <a:spcBef>
                <a:spcPct val="0"/>
              </a:spcBef>
            </a:pPr>
            <a:r>
              <a:rPr lang="en-US" b="1" smtClean="0"/>
              <a:t>3* is only used on the report card since it reflects application over time. Specialist teachers, art, music, PE, dance, drama, etc. do not use 3* because of their instructional schedule.</a:t>
            </a:r>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031"/>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BA09856-EF89-4007-B7E6-214B0273265B}" type="slidenum">
              <a:rPr lang="en-US" smtClean="0"/>
              <a:pPr fontAlgn="base">
                <a:spcBef>
                  <a:spcPct val="0"/>
                </a:spcBef>
                <a:spcAft>
                  <a:spcPct val="0"/>
                </a:spcAft>
                <a:defRPr/>
              </a:pPr>
              <a:t>7</a:t>
            </a:fld>
            <a:endParaRPr lang="en-US" smtClean="0"/>
          </a:p>
        </p:txBody>
      </p:sp>
      <p:sp>
        <p:nvSpPr>
          <p:cNvPr id="36867" name="Rectangle 2"/>
          <p:cNvSpPr>
            <a:spLocks noGrp="1" noRot="1" noChangeAspect="1" noChangeArrowheads="1" noTextEdit="1"/>
          </p:cNvSpPr>
          <p:nvPr>
            <p:ph type="sldImg"/>
          </p:nvPr>
        </p:nvSpPr>
        <p:spPr bwMode="auto">
          <a:xfrm>
            <a:off x="1130300" y="674688"/>
            <a:ext cx="4597400" cy="3448050"/>
          </a:xfrm>
          <a:solidFill>
            <a:srgbClr val="FFFFFF"/>
          </a:solidFill>
          <a:ln>
            <a:solidFill>
              <a:srgbClr val="000000"/>
            </a:solidFill>
            <a:miter lim="800000"/>
            <a:headEnd/>
            <a:tailEnd/>
          </a:ln>
        </p:spPr>
      </p:sp>
      <p:sp>
        <p:nvSpPr>
          <p:cNvPr id="36868" name="Rectangle 3"/>
          <p:cNvSpPr>
            <a:spLocks noGrp="1" noChangeArrowheads="1"/>
          </p:cNvSpPr>
          <p:nvPr>
            <p:ph type="body" idx="1"/>
          </p:nvPr>
        </p:nvSpPr>
        <p:spPr bwMode="auto">
          <a:xfrm>
            <a:off x="914400" y="4346575"/>
            <a:ext cx="5029200" cy="4122738"/>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smtClean="0"/>
              <a:t>Examples of level 4 include can solve more complex problems, can apply grade level concepts and skills to real life situations without teacher support.  Make connections between and among personal experiences and the objectives mastered.  There is consistent evidence that the student has mastery beyond the state expectations.  </a:t>
            </a:r>
          </a:p>
          <a:p>
            <a:pPr eaLnBrk="1" hangingPunct="1">
              <a:spcBef>
                <a:spcPct val="0"/>
              </a:spcBef>
            </a:pPr>
            <a:r>
              <a:rPr lang="en-US" b="1" smtClean="0"/>
              <a:t>Level 4 does not always indicate that a student is working at the next grade level’s curriculum.</a:t>
            </a:r>
          </a:p>
          <a:p>
            <a:pPr eaLnBrk="1" hangingPunct="1">
              <a:spcBef>
                <a:spcPct val="0"/>
              </a:spcBef>
            </a:pPr>
            <a:endParaRPr lang="en-US" b="1"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Let’s be clear about what Level 4 looks like.  There are a lot of myths out there.  As we look at these statements, tell me if they are fact or fiction.</a:t>
            </a:r>
          </a:p>
          <a:p>
            <a:pPr eaLnBrk="1" hangingPunct="1"/>
            <a:endParaRPr lang="en-US" smtClean="0"/>
          </a:p>
          <a:p>
            <a:pPr eaLnBrk="1" hangingPunct="1"/>
            <a:r>
              <a:rPr lang="en-US" smtClean="0"/>
              <a:t>As you can see, all of these statements are myths or fiction.  Students should always have the opportunity to achieve a Level 4 in their work.  It is not adding more work but rather it is the student’s ability to use their new learning to figure out new things.  If you refer to your kid-friendly chart, you will notice that it is described as, “Since I can do/ get this, I can figure out new things.”</a:t>
            </a:r>
          </a:p>
          <a:p>
            <a:pPr eaLnBrk="1" hangingPunct="1"/>
            <a:endParaRPr lang="en-US" smtClean="0"/>
          </a:p>
          <a:p>
            <a:pPr eaLnBrk="1" hangingPunct="1"/>
            <a:endParaRPr lang="en-US" smtClean="0"/>
          </a:p>
        </p:txBody>
      </p:sp>
      <p:sp>
        <p:nvSpPr>
          <p:cNvPr id="4" name="Slide Number Placeholder 3"/>
          <p:cNvSpPr>
            <a:spLocks noGrp="1"/>
          </p:cNvSpPr>
          <p:nvPr>
            <p:ph type="sldNum" sz="quarter" idx="5"/>
          </p:nvPr>
        </p:nvSpPr>
        <p:spPr/>
        <p:txBody>
          <a:bodyPr/>
          <a:lstStyle/>
          <a:p>
            <a:pPr>
              <a:defRPr/>
            </a:pPr>
            <a:fld id="{F26C6781-5839-44D9-9897-2EB6D5F8FF2E}" type="slidenum">
              <a:rPr lang="en-US"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AD65280-DD2E-4631-A5A5-76343B6AD33D}" type="slidenum">
              <a:rPr lang="en-US" smtClean="0"/>
              <a:pPr fontAlgn="base">
                <a:spcBef>
                  <a:spcPct val="0"/>
                </a:spcBef>
                <a:spcAft>
                  <a:spcPct val="0"/>
                </a:spcAft>
                <a:defRPr/>
              </a:pPr>
              <a:t>9</a:t>
            </a:fld>
            <a:endParaRPr lang="en-US" smtClean="0"/>
          </a:p>
        </p:txBody>
      </p:sp>
      <p:sp>
        <p:nvSpPr>
          <p:cNvPr id="38915" name="Rectangle 2"/>
          <p:cNvSpPr>
            <a:spLocks noGrp="1" noRot="1" noChangeAspect="1" noChangeArrowheads="1" noTextEdit="1"/>
          </p:cNvSpPr>
          <p:nvPr>
            <p:ph type="sldImg"/>
          </p:nvPr>
        </p:nvSpPr>
        <p:spPr bwMode="auto">
          <a:xfrm>
            <a:off x="1144588" y="687388"/>
            <a:ext cx="4568825" cy="3427412"/>
          </a:xfrm>
          <a:noFill/>
          <a:ln>
            <a:solidFill>
              <a:srgbClr val="000000"/>
            </a:solidFill>
            <a:miter lim="800000"/>
            <a:headEnd/>
            <a:tailEnd/>
          </a:ln>
        </p:spPr>
      </p:sp>
      <p:sp>
        <p:nvSpPr>
          <p:cNvPr id="389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Level 4 is when the students have mastered the objectives on their grade level and begin to use this knowledge to think more critically about the objective and apply the information in new ways.</a:t>
            </a:r>
          </a:p>
          <a:p>
            <a:pPr eaLnBrk="1" hangingPunct="1">
              <a:spcBef>
                <a:spcPct val="0"/>
              </a:spcBef>
            </a:pPr>
            <a:endParaRPr lang="en-US" smtClean="0"/>
          </a:p>
          <a:p>
            <a:pPr eaLnBrk="1" hangingPunct="1">
              <a:spcBef>
                <a:spcPct val="0"/>
              </a:spcBef>
            </a:pPr>
            <a:r>
              <a:rPr lang="en-US" smtClean="0"/>
              <a:t>Providing level 4 does not mean first going to the next grade level objectives.  For example if a child had learned the second grade objective of simple addition you would not first go the third grade to teach them  multiplication.  Instead you would first need to go deeper and help them explore and think more critically about the current grade level objectives.  </a:t>
            </a:r>
          </a:p>
          <a:p>
            <a:pPr eaLnBrk="1" hangingPunct="1">
              <a:spcBef>
                <a:spcPct val="0"/>
              </a:spcBef>
            </a:pPr>
            <a:endParaRPr lang="en-US" smtClean="0"/>
          </a:p>
          <a:p>
            <a:pPr eaLnBrk="1" hangingPunct="1">
              <a:spcBef>
                <a:spcPct val="0"/>
              </a:spcBef>
            </a:pPr>
            <a:r>
              <a:rPr lang="en-US" smtClean="0"/>
              <a:t>Please note however, that there will be some students who will master grade level objectives and then show level 4 and are then ready to move to the next grade level.  But before going wide make sure you go deep.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We’ve talked about the non-examples of Level 4 so now let’s talk about some examples of Level 4.  We often use the profile card and work samples to help us determine appropriate placement for students.  As you look at your Literacy and math profile cards, your will see that rubrics are included for helping you determine the level of student work.  What would be an example of Level 4 work?  </a:t>
            </a:r>
          </a:p>
          <a:p>
            <a:pPr eaLnBrk="1" hangingPunct="1"/>
            <a:endParaRPr lang="en-US" smtClean="0"/>
          </a:p>
          <a:p>
            <a:pPr eaLnBrk="1" hangingPunct="1"/>
            <a:r>
              <a:rPr lang="en-US" smtClean="0"/>
              <a:t>Allow some time for table talk.  </a:t>
            </a:r>
          </a:p>
        </p:txBody>
      </p:sp>
      <p:sp>
        <p:nvSpPr>
          <p:cNvPr id="4" name="Slide Number Placeholder 3"/>
          <p:cNvSpPr>
            <a:spLocks noGrp="1"/>
          </p:cNvSpPr>
          <p:nvPr>
            <p:ph type="sldNum" sz="quarter" idx="5"/>
          </p:nvPr>
        </p:nvSpPr>
        <p:spPr/>
        <p:txBody>
          <a:bodyPr/>
          <a:lstStyle/>
          <a:p>
            <a:pPr>
              <a:defRPr/>
            </a:pPr>
            <a:fld id="{8BD8326C-E353-4D2F-8D0B-5FA638754A9A}"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D7E2E84-4775-44D9-A61A-ABB2CA525ED3}" type="datetimeFigureOut">
              <a:rPr lang="en-US" smtClean="0"/>
              <a:t>9/2/2011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AD7709-35D1-4998-B521-410FED4ED827}"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7E2E84-4775-44D9-A61A-ABB2CA525ED3}" type="datetimeFigureOut">
              <a:rPr lang="en-US" smtClean="0"/>
              <a:t>9/2/2011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AD7709-35D1-4998-B521-410FED4ED82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7E2E84-4775-44D9-A61A-ABB2CA525ED3}" type="datetimeFigureOut">
              <a:rPr lang="en-US" smtClean="0"/>
              <a:t>9/2/2011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AD7709-35D1-4998-B521-410FED4ED827}"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8D7E2E84-4775-44D9-A61A-ABB2CA525ED3}" type="datetimeFigureOut">
              <a:rPr lang="en-US" smtClean="0"/>
              <a:t>9/2/2011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11" name="Slide Number Placeholder 10"/>
          <p:cNvSpPr>
            <a:spLocks noGrp="1"/>
          </p:cNvSpPr>
          <p:nvPr>
            <p:ph type="sldNum" sz="quarter" idx="12"/>
          </p:nvPr>
        </p:nvSpPr>
        <p:spPr/>
        <p:txBody>
          <a:bodyPr/>
          <a:lstStyle>
            <a:extLst/>
          </a:lstStyle>
          <a:p>
            <a:fld id="{17AD7709-35D1-4998-B521-410FED4ED827}"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D7E2E84-4775-44D9-A61A-ABB2CA525ED3}" type="datetimeFigureOut">
              <a:rPr lang="en-US" smtClean="0"/>
              <a:t>9/2/2011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7AD7709-35D1-4998-B521-410FED4ED827}"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D7E2E84-4775-44D9-A61A-ABB2CA525ED3}" type="datetimeFigureOut">
              <a:rPr lang="en-US" smtClean="0"/>
              <a:t>9/2/2011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7AD7709-35D1-4998-B521-410FED4ED827}"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D7E2E84-4775-44D9-A61A-ABB2CA525ED3}" type="datetimeFigureOut">
              <a:rPr lang="en-US" smtClean="0"/>
              <a:t>9/2/2011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7AD7709-35D1-4998-B521-410FED4ED827}"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D7E2E84-4775-44D9-A61A-ABB2CA525ED3}" type="datetimeFigureOut">
              <a:rPr lang="en-US" smtClean="0"/>
              <a:t>9/2/2011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17AD7709-35D1-4998-B521-410FED4ED827}"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D7E2E84-4775-44D9-A61A-ABB2CA525ED3}" type="datetimeFigureOut">
              <a:rPr lang="en-US" smtClean="0"/>
              <a:t>9/2/2011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17AD7709-35D1-4998-B521-410FED4ED827}"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8D7E2E84-4775-44D9-A61A-ABB2CA525ED3}" type="datetimeFigureOut">
              <a:rPr lang="en-US" smtClean="0"/>
              <a:t>9/2/2011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17AD7709-35D1-4998-B521-410FED4ED827}"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D7E2E84-4775-44D9-A61A-ABB2CA525ED3}" type="datetimeFigureOut">
              <a:rPr lang="en-US" smtClean="0"/>
              <a:t>9/2/2011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7AD7709-35D1-4998-B521-410FED4ED82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7E2E84-4775-44D9-A61A-ABB2CA525ED3}" type="datetimeFigureOut">
              <a:rPr lang="en-US" smtClean="0"/>
              <a:t>9/2/2011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AD7709-35D1-4998-B521-410FED4ED827}"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D7E2E84-4775-44D9-A61A-ABB2CA525ED3}" type="datetimeFigureOut">
              <a:rPr lang="en-US" smtClean="0"/>
              <a:t>9/2/2011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7AD7709-35D1-4998-B521-410FED4ED827}" type="slidenum">
              <a:rPr lang="en-US" smtClean="0"/>
              <a:t>‹#›</a:t>
            </a:fld>
            <a:endParaRPr lang="en-US"/>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D7E2E84-4775-44D9-A61A-ABB2CA525ED3}" type="datetimeFigureOut">
              <a:rPr lang="en-US" smtClean="0"/>
              <a:t>9/2/2011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7AD7709-35D1-4998-B521-410FED4ED827}"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D7E2E84-4775-44D9-A61A-ABB2CA525ED3}" type="datetimeFigureOut">
              <a:rPr lang="en-US" smtClean="0"/>
              <a:t>9/2/2011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7AD7709-35D1-4998-B521-410FED4ED82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7E2E84-4775-44D9-A61A-ABB2CA525ED3}" type="datetimeFigureOut">
              <a:rPr lang="en-US" smtClean="0"/>
              <a:t>9/2/2011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AD7709-35D1-4998-B521-410FED4ED827}"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D7E2E84-4775-44D9-A61A-ABB2CA525ED3}" type="datetimeFigureOut">
              <a:rPr lang="en-US" smtClean="0"/>
              <a:t>9/2/2011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AD7709-35D1-4998-B521-410FED4ED82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D7E2E84-4775-44D9-A61A-ABB2CA525ED3}" type="datetimeFigureOut">
              <a:rPr lang="en-US" smtClean="0"/>
              <a:t>9/2/2011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AD7709-35D1-4998-B521-410FED4ED82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D7E2E84-4775-44D9-A61A-ABB2CA525ED3}" type="datetimeFigureOut">
              <a:rPr lang="en-US" smtClean="0"/>
              <a:t>9/2/2011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AD7709-35D1-4998-B521-410FED4ED82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7E2E84-4775-44D9-A61A-ABB2CA525ED3}" type="datetimeFigureOut">
              <a:rPr lang="en-US" smtClean="0"/>
              <a:t>9/2/2011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AD7709-35D1-4998-B521-410FED4ED82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7E2E84-4775-44D9-A61A-ABB2CA525ED3}" type="datetimeFigureOut">
              <a:rPr lang="en-US" smtClean="0"/>
              <a:t>9/2/2011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AD7709-35D1-4998-B521-410FED4ED82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7E2E84-4775-44D9-A61A-ABB2CA525ED3}" type="datetimeFigureOut">
              <a:rPr lang="en-US" smtClean="0"/>
              <a:t>9/2/2011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AD7709-35D1-4998-B521-410FED4ED82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7E2E84-4775-44D9-A61A-ABB2CA525ED3}" type="datetimeFigureOut">
              <a:rPr lang="en-US" smtClean="0"/>
              <a:t>9/2/2011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AD7709-35D1-4998-B521-410FED4ED82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8D7E2E84-4775-44D9-A61A-ABB2CA525ED3}" type="datetimeFigureOut">
              <a:rPr lang="en-US" smtClean="0"/>
              <a:t>9/2/2011</a:t>
            </a:fld>
            <a:endParaRPr lang="en-US"/>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US"/>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17AD7709-35D1-4998-B521-410FED4ED82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STANDARDS-BASED GRADING</a:t>
            </a:r>
            <a:endParaRPr lang="en-US" dirty="0"/>
          </a:p>
        </p:txBody>
      </p:sp>
      <p:sp>
        <p:nvSpPr>
          <p:cNvPr id="3" name="Subtitle 2"/>
          <p:cNvSpPr>
            <a:spLocks noGrp="1"/>
          </p:cNvSpPr>
          <p:nvPr>
            <p:ph type="subTitle" idx="1"/>
          </p:nvPr>
        </p:nvSpPr>
        <p:spPr/>
        <p:txBody>
          <a:bodyPr/>
          <a:lstStyle/>
          <a:p>
            <a:r>
              <a:rPr lang="en-US" dirty="0" smtClean="0"/>
              <a:t>ADOPTED FROM AUGUST 2011 </a:t>
            </a:r>
          </a:p>
          <a:p>
            <a:r>
              <a:rPr lang="en-US" dirty="0" smtClean="0"/>
              <a:t>IRT MEETING PRESENTATION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descr="C:\Documents and Settings\sharon_collins\Local Settings\Temporary Internet Files\Content.IE5\8BI15LGX\MC900014090[1].wmf"/>
          <p:cNvPicPr>
            <a:picLocks noChangeAspect="1" noChangeArrowheads="1"/>
          </p:cNvPicPr>
          <p:nvPr/>
        </p:nvPicPr>
        <p:blipFill>
          <a:blip r:embed="rId3" cstate="print"/>
          <a:srcRect/>
          <a:stretch>
            <a:fillRect/>
          </a:stretch>
        </p:blipFill>
        <p:spPr bwMode="auto">
          <a:xfrm>
            <a:off x="3352800" y="2286000"/>
            <a:ext cx="2498725" cy="2301875"/>
          </a:xfrm>
          <a:prstGeom prst="rect">
            <a:avLst/>
          </a:prstGeom>
          <a:noFill/>
          <a:ln w="9525">
            <a:noFill/>
            <a:miter lim="800000"/>
            <a:headEnd/>
            <a:tailEnd/>
          </a:ln>
        </p:spPr>
      </p:pic>
      <p:sp>
        <p:nvSpPr>
          <p:cNvPr id="17411" name="Title 2"/>
          <p:cNvSpPr>
            <a:spLocks noGrp="1"/>
          </p:cNvSpPr>
          <p:nvPr>
            <p:ph type="title"/>
          </p:nvPr>
        </p:nvSpPr>
        <p:spPr/>
        <p:txBody>
          <a:bodyPr/>
          <a:lstStyle/>
          <a:p>
            <a:r>
              <a:rPr lang="en-US" smtClean="0"/>
              <a:t>What is a Level 4?</a:t>
            </a:r>
          </a:p>
        </p:txBody>
      </p:sp>
      <p:sp>
        <p:nvSpPr>
          <p:cNvPr id="5" name="TextBox 4"/>
          <p:cNvSpPr txBox="1">
            <a:spLocks noChangeArrowheads="1"/>
          </p:cNvSpPr>
          <p:nvPr/>
        </p:nvSpPr>
        <p:spPr bwMode="auto">
          <a:xfrm>
            <a:off x="304800" y="1501775"/>
            <a:ext cx="2895600" cy="2308225"/>
          </a:xfrm>
          <a:prstGeom prst="rect">
            <a:avLst/>
          </a:prstGeom>
          <a:noFill/>
          <a:ln w="19050">
            <a:solidFill>
              <a:schemeClr val="tx1"/>
            </a:solidFill>
            <a:miter lim="800000"/>
            <a:headEnd/>
            <a:tailEnd/>
          </a:ln>
        </p:spPr>
        <p:txBody>
          <a:bodyPr>
            <a:spAutoFit/>
          </a:bodyPr>
          <a:lstStyle/>
          <a:p>
            <a:r>
              <a:rPr lang="en-US" sz="2400" dirty="0" smtClean="0"/>
              <a:t>Make </a:t>
            </a:r>
            <a:r>
              <a:rPr lang="en-US" sz="2400" dirty="0"/>
              <a:t>connections between two texts and using that connection to support comprehension</a:t>
            </a:r>
          </a:p>
        </p:txBody>
      </p:sp>
      <p:sp>
        <p:nvSpPr>
          <p:cNvPr id="6" name="TextBox 5"/>
          <p:cNvSpPr txBox="1">
            <a:spLocks noChangeArrowheads="1"/>
          </p:cNvSpPr>
          <p:nvPr/>
        </p:nvSpPr>
        <p:spPr bwMode="auto">
          <a:xfrm>
            <a:off x="6172200" y="1371600"/>
            <a:ext cx="2743200" cy="3416300"/>
          </a:xfrm>
          <a:prstGeom prst="rect">
            <a:avLst/>
          </a:prstGeom>
          <a:noFill/>
          <a:ln w="19050">
            <a:solidFill>
              <a:schemeClr val="tx1"/>
            </a:solidFill>
            <a:miter lim="800000"/>
            <a:headEnd/>
            <a:tailEnd/>
          </a:ln>
        </p:spPr>
        <p:txBody>
          <a:bodyPr>
            <a:spAutoFit/>
          </a:bodyPr>
          <a:lstStyle/>
          <a:p>
            <a:r>
              <a:rPr lang="en-US" sz="2400"/>
              <a:t>After completing a science investigation about soils, hypothesizing that the soil type at their house creates drainage problems</a:t>
            </a:r>
          </a:p>
        </p:txBody>
      </p:sp>
      <p:sp>
        <p:nvSpPr>
          <p:cNvPr id="7" name="TextBox 6"/>
          <p:cNvSpPr txBox="1">
            <a:spLocks noChangeArrowheads="1"/>
          </p:cNvSpPr>
          <p:nvPr/>
        </p:nvSpPr>
        <p:spPr bwMode="auto">
          <a:xfrm>
            <a:off x="609600" y="4724400"/>
            <a:ext cx="5257800" cy="1569660"/>
          </a:xfrm>
          <a:prstGeom prst="rect">
            <a:avLst/>
          </a:prstGeom>
          <a:noFill/>
          <a:ln w="19050">
            <a:solidFill>
              <a:schemeClr val="tx1"/>
            </a:solidFill>
            <a:miter lim="800000"/>
            <a:headEnd/>
            <a:tailEnd/>
          </a:ln>
        </p:spPr>
        <p:txBody>
          <a:bodyPr>
            <a:spAutoFit/>
          </a:bodyPr>
          <a:lstStyle/>
          <a:p>
            <a:r>
              <a:rPr lang="en-US" sz="2400" dirty="0"/>
              <a:t>Writing a solution to a math problem (justifying their work) that </a:t>
            </a:r>
            <a:r>
              <a:rPr lang="en-US" sz="2400" dirty="0" smtClean="0"/>
              <a:t>could include real-world application or elaboration</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a:xfrm>
            <a:off x="1219200" y="228600"/>
            <a:ext cx="6553200" cy="460375"/>
          </a:xfrm>
        </p:spPr>
        <p:txBody>
          <a:bodyPr rtlCol="0">
            <a:normAutofit fontScale="90000"/>
          </a:bodyPr>
          <a:lstStyle/>
          <a:p>
            <a:pPr eaLnBrk="1" fontAlgn="auto" hangingPunct="1">
              <a:spcAft>
                <a:spcPts val="0"/>
              </a:spcAft>
              <a:defRPr/>
            </a:pPr>
            <a:r>
              <a:rPr lang="en-US" sz="3200" smtClean="0"/>
              <a:t>Areas of Focus</a:t>
            </a:r>
            <a:endParaRPr lang="en-US" sz="4000" smtClean="0"/>
          </a:p>
        </p:txBody>
      </p:sp>
      <p:grpSp>
        <p:nvGrpSpPr>
          <p:cNvPr id="2" name="Group 1078"/>
          <p:cNvGrpSpPr>
            <a:grpSpLocks/>
          </p:cNvGrpSpPr>
          <p:nvPr/>
        </p:nvGrpSpPr>
        <p:grpSpPr bwMode="auto">
          <a:xfrm>
            <a:off x="2209800" y="762000"/>
            <a:ext cx="6705600" cy="5334000"/>
            <a:chOff x="672" y="528"/>
            <a:chExt cx="3552" cy="3360"/>
          </a:xfrm>
        </p:grpSpPr>
        <p:sp>
          <p:nvSpPr>
            <p:cNvPr id="13318" name="AutoShape 6"/>
            <p:cNvSpPr>
              <a:spLocks noChangeArrowheads="1"/>
            </p:cNvSpPr>
            <p:nvPr/>
          </p:nvSpPr>
          <p:spPr bwMode="gray">
            <a:xfrm>
              <a:off x="672" y="528"/>
              <a:ext cx="3552" cy="336"/>
            </a:xfrm>
            <a:prstGeom prst="roundRect">
              <a:avLst>
                <a:gd name="adj" fmla="val 27681"/>
              </a:avLst>
            </a:prstGeom>
            <a:gradFill rotWithShape="1">
              <a:gsLst>
                <a:gs pos="0">
                  <a:srgbClr val="FF0000"/>
                </a:gs>
                <a:gs pos="100000">
                  <a:srgbClr val="FF0000">
                    <a:gamma/>
                    <a:shade val="46275"/>
                    <a:invGamma/>
                  </a:srgbClr>
                </a:gs>
              </a:gsLst>
              <a:lin ang="5400000" scaled="1"/>
            </a:gradFill>
            <a:ln w="38100">
              <a:solidFill>
                <a:schemeClr val="bg1"/>
              </a:solidFill>
              <a:round/>
              <a:headEnd/>
              <a:tailEnd/>
            </a:ln>
            <a:effectLst>
              <a:outerShdw dist="107763" dir="2700000" algn="ctr" rotWithShape="0">
                <a:schemeClr val="bg2">
                  <a:alpha val="50000"/>
                </a:schemeClr>
              </a:outerShdw>
            </a:effectLst>
          </p:spPr>
          <p:txBody>
            <a:bodyPr wrap="none" anchor="ctr"/>
            <a:lstStyle/>
            <a:p>
              <a:pPr fontAlgn="auto">
                <a:spcBef>
                  <a:spcPts val="0"/>
                </a:spcBef>
                <a:spcAft>
                  <a:spcPts val="0"/>
                </a:spcAft>
                <a:defRPr/>
              </a:pPr>
              <a:r>
                <a:rPr lang="en-US" sz="2400" b="1" dirty="0">
                  <a:solidFill>
                    <a:schemeClr val="bg1"/>
                  </a:solidFill>
                  <a:latin typeface="+mn-lt"/>
                </a:rPr>
                <a:t>Grading Products or Objectives?</a:t>
              </a:r>
              <a:endParaRPr lang="en-US" sz="2400" dirty="0">
                <a:solidFill>
                  <a:schemeClr val="bg1"/>
                </a:solidFill>
                <a:latin typeface="+mn-lt"/>
              </a:endParaRPr>
            </a:p>
          </p:txBody>
        </p:sp>
        <p:sp>
          <p:nvSpPr>
            <p:cNvPr id="13319" name="AutoShape 7"/>
            <p:cNvSpPr>
              <a:spLocks noChangeArrowheads="1"/>
            </p:cNvSpPr>
            <p:nvPr/>
          </p:nvSpPr>
          <p:spPr bwMode="gray">
            <a:xfrm>
              <a:off x="672" y="960"/>
              <a:ext cx="3552" cy="336"/>
            </a:xfrm>
            <a:prstGeom prst="roundRect">
              <a:avLst>
                <a:gd name="adj" fmla="val 25597"/>
              </a:avLst>
            </a:prstGeom>
            <a:gradFill rotWithShape="1">
              <a:gsLst>
                <a:gs pos="0">
                  <a:schemeClr val="accent2">
                    <a:gamma/>
                    <a:shade val="46275"/>
                    <a:invGamma/>
                  </a:schemeClr>
                </a:gs>
                <a:gs pos="50000">
                  <a:schemeClr val="accent2"/>
                </a:gs>
                <a:gs pos="100000">
                  <a:schemeClr val="accent2">
                    <a:gamma/>
                    <a:shade val="46275"/>
                    <a:invGamma/>
                  </a:schemeClr>
                </a:gs>
              </a:gsLst>
              <a:lin ang="5400000" scaled="1"/>
            </a:gradFill>
            <a:ln w="38100">
              <a:solidFill>
                <a:schemeClr val="bg1"/>
              </a:solidFill>
              <a:round/>
              <a:headEnd/>
              <a:tailEnd/>
            </a:ln>
            <a:effectLst>
              <a:outerShdw dist="107763" dir="2700000" algn="ctr" rotWithShape="0">
                <a:schemeClr val="bg2">
                  <a:alpha val="50000"/>
                </a:schemeClr>
              </a:outerShdw>
            </a:effectLst>
          </p:spPr>
          <p:txBody>
            <a:bodyPr wrap="none" anchor="ctr"/>
            <a:lstStyle/>
            <a:p>
              <a:pPr fontAlgn="auto">
                <a:spcBef>
                  <a:spcPts val="0"/>
                </a:spcBef>
                <a:spcAft>
                  <a:spcPts val="0"/>
                </a:spcAft>
                <a:defRPr/>
              </a:pPr>
              <a:r>
                <a:rPr lang="en-US" sz="2400" b="1" dirty="0">
                  <a:solidFill>
                    <a:schemeClr val="bg1"/>
                  </a:solidFill>
                  <a:latin typeface="+mn-lt"/>
                </a:rPr>
                <a:t>Conduct and Work Habits</a:t>
              </a:r>
              <a:endParaRPr lang="en-US" sz="2400" dirty="0">
                <a:solidFill>
                  <a:schemeClr val="bg1"/>
                </a:solidFill>
                <a:latin typeface="+mn-lt"/>
              </a:endParaRPr>
            </a:p>
          </p:txBody>
        </p:sp>
        <p:sp>
          <p:nvSpPr>
            <p:cNvPr id="13320" name="AutoShape 8"/>
            <p:cNvSpPr>
              <a:spLocks noChangeArrowheads="1"/>
            </p:cNvSpPr>
            <p:nvPr/>
          </p:nvSpPr>
          <p:spPr bwMode="gray">
            <a:xfrm>
              <a:off x="672" y="1392"/>
              <a:ext cx="3552" cy="336"/>
            </a:xfrm>
            <a:prstGeom prst="roundRect">
              <a:avLst>
                <a:gd name="adj" fmla="val 21431"/>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38100">
              <a:solidFill>
                <a:schemeClr val="bg1"/>
              </a:solidFill>
              <a:round/>
              <a:headEnd/>
              <a:tailEnd/>
            </a:ln>
            <a:effectLst>
              <a:outerShdw dist="107763" dir="2700000" algn="ctr" rotWithShape="0">
                <a:schemeClr val="bg2">
                  <a:alpha val="50000"/>
                </a:schemeClr>
              </a:outerShdw>
            </a:effectLst>
          </p:spPr>
          <p:txBody>
            <a:bodyPr wrap="none" anchor="ctr"/>
            <a:lstStyle/>
            <a:p>
              <a:pPr fontAlgn="auto">
                <a:spcBef>
                  <a:spcPts val="0"/>
                </a:spcBef>
                <a:spcAft>
                  <a:spcPts val="0"/>
                </a:spcAft>
                <a:defRPr/>
              </a:pPr>
              <a:r>
                <a:rPr lang="en-US" sz="2400" b="1" dirty="0">
                  <a:solidFill>
                    <a:schemeClr val="bg1"/>
                  </a:solidFill>
                  <a:latin typeface="+mn-lt"/>
                </a:rPr>
                <a:t>Creating Assessments Aligned to Objectives</a:t>
              </a:r>
              <a:endParaRPr lang="en-US" sz="2400" dirty="0">
                <a:solidFill>
                  <a:schemeClr val="bg1"/>
                </a:solidFill>
                <a:latin typeface="+mn-lt"/>
              </a:endParaRPr>
            </a:p>
          </p:txBody>
        </p:sp>
        <p:sp>
          <p:nvSpPr>
            <p:cNvPr id="13321" name="AutoShape 9"/>
            <p:cNvSpPr>
              <a:spLocks noChangeArrowheads="1"/>
            </p:cNvSpPr>
            <p:nvPr/>
          </p:nvSpPr>
          <p:spPr bwMode="gray">
            <a:xfrm>
              <a:off x="672" y="1824"/>
              <a:ext cx="3552" cy="336"/>
            </a:xfrm>
            <a:prstGeom prst="roundRect">
              <a:avLst>
                <a:gd name="adj" fmla="val 25296"/>
              </a:avLst>
            </a:prstGeom>
            <a:gradFill rotWithShape="1">
              <a:gsLst>
                <a:gs pos="0">
                  <a:srgbClr val="FFCC00"/>
                </a:gs>
                <a:gs pos="100000">
                  <a:srgbClr val="FFCC00">
                    <a:gamma/>
                    <a:shade val="69412"/>
                    <a:invGamma/>
                  </a:srgbClr>
                </a:gs>
              </a:gsLst>
              <a:lin ang="5400000" scaled="1"/>
            </a:gradFill>
            <a:ln w="38100">
              <a:solidFill>
                <a:schemeClr val="bg1"/>
              </a:solidFill>
              <a:round/>
              <a:headEnd/>
              <a:tailEnd/>
            </a:ln>
            <a:effectLst>
              <a:outerShdw dist="107763" dir="2700000" algn="ctr" rotWithShape="0">
                <a:schemeClr val="bg2">
                  <a:alpha val="50000"/>
                </a:schemeClr>
              </a:outerShdw>
            </a:effectLst>
          </p:spPr>
          <p:txBody>
            <a:bodyPr wrap="none" anchor="ctr"/>
            <a:lstStyle/>
            <a:p>
              <a:pPr fontAlgn="auto">
                <a:spcBef>
                  <a:spcPts val="0"/>
                </a:spcBef>
                <a:spcAft>
                  <a:spcPts val="0"/>
                </a:spcAft>
                <a:defRPr/>
              </a:pPr>
              <a:r>
                <a:rPr lang="en-US" sz="2400" b="1" dirty="0">
                  <a:solidFill>
                    <a:schemeClr val="bg1"/>
                  </a:solidFill>
                  <a:latin typeface="+mn-lt"/>
                </a:rPr>
                <a:t>Standards Based Model vs. Growth Model</a:t>
              </a:r>
              <a:endParaRPr lang="en-US" sz="2400" dirty="0">
                <a:solidFill>
                  <a:schemeClr val="bg1"/>
                </a:solidFill>
                <a:latin typeface="+mn-lt"/>
              </a:endParaRPr>
            </a:p>
          </p:txBody>
        </p:sp>
        <p:sp>
          <p:nvSpPr>
            <p:cNvPr id="13322" name="AutoShape 10"/>
            <p:cNvSpPr>
              <a:spLocks noChangeArrowheads="1"/>
            </p:cNvSpPr>
            <p:nvPr/>
          </p:nvSpPr>
          <p:spPr bwMode="gray">
            <a:xfrm>
              <a:off x="672" y="2688"/>
              <a:ext cx="3552" cy="336"/>
            </a:xfrm>
            <a:prstGeom prst="roundRect">
              <a:avLst>
                <a:gd name="adj" fmla="val 25296"/>
              </a:avLst>
            </a:prstGeom>
            <a:gradFill rotWithShape="1">
              <a:gsLst>
                <a:gs pos="0">
                  <a:srgbClr val="00FF00"/>
                </a:gs>
                <a:gs pos="100000">
                  <a:srgbClr val="00FF00">
                    <a:gamma/>
                    <a:shade val="46275"/>
                    <a:invGamma/>
                  </a:srgbClr>
                </a:gs>
              </a:gsLst>
              <a:lin ang="5400000" scaled="1"/>
            </a:gradFill>
            <a:ln w="38100">
              <a:solidFill>
                <a:schemeClr val="bg1"/>
              </a:solidFill>
              <a:round/>
              <a:headEnd/>
              <a:tailEnd/>
            </a:ln>
            <a:effectLst>
              <a:outerShdw dist="107763" dir="2700000" algn="ctr" rotWithShape="0">
                <a:schemeClr val="bg2">
                  <a:alpha val="50000"/>
                </a:schemeClr>
              </a:outerShdw>
            </a:effectLst>
          </p:spPr>
          <p:txBody>
            <a:bodyPr wrap="none" anchor="ctr"/>
            <a:lstStyle/>
            <a:p>
              <a:pPr fontAlgn="auto">
                <a:spcBef>
                  <a:spcPts val="0"/>
                </a:spcBef>
                <a:spcAft>
                  <a:spcPts val="0"/>
                </a:spcAft>
                <a:defRPr/>
              </a:pPr>
              <a:r>
                <a:rPr lang="en-US" sz="2400" b="1" dirty="0">
                  <a:solidFill>
                    <a:schemeClr val="bg1"/>
                  </a:solidFill>
                  <a:latin typeface="+mn-lt"/>
                </a:rPr>
                <a:t> Level 4, Level 4, LEVEL 4</a:t>
              </a:r>
              <a:endParaRPr lang="en-US" sz="2400" dirty="0">
                <a:solidFill>
                  <a:schemeClr val="bg1"/>
                </a:solidFill>
                <a:latin typeface="+mn-lt"/>
              </a:endParaRPr>
            </a:p>
          </p:txBody>
        </p:sp>
        <p:sp>
          <p:nvSpPr>
            <p:cNvPr id="13323" name="AutoShape 11"/>
            <p:cNvSpPr>
              <a:spLocks noChangeArrowheads="1"/>
            </p:cNvSpPr>
            <p:nvPr/>
          </p:nvSpPr>
          <p:spPr bwMode="gray">
            <a:xfrm>
              <a:off x="672" y="2256"/>
              <a:ext cx="3552" cy="336"/>
            </a:xfrm>
            <a:prstGeom prst="roundRect">
              <a:avLst>
                <a:gd name="adj" fmla="val 25296"/>
              </a:avLst>
            </a:prstGeom>
            <a:solidFill>
              <a:srgbClr val="9933FF"/>
            </a:solidFill>
            <a:ln w="38100">
              <a:solidFill>
                <a:schemeClr val="bg1"/>
              </a:solidFill>
              <a:round/>
              <a:headEnd/>
              <a:tailEnd/>
            </a:ln>
            <a:effectLst>
              <a:outerShdw dist="107763" dir="2700000" algn="ctr" rotWithShape="0">
                <a:schemeClr val="bg2">
                  <a:alpha val="50000"/>
                </a:schemeClr>
              </a:outerShdw>
            </a:effectLst>
          </p:spPr>
          <p:txBody>
            <a:bodyPr wrap="none" anchor="ctr"/>
            <a:lstStyle/>
            <a:p>
              <a:pPr fontAlgn="auto">
                <a:spcBef>
                  <a:spcPts val="0"/>
                </a:spcBef>
                <a:spcAft>
                  <a:spcPts val="0"/>
                </a:spcAft>
                <a:defRPr/>
              </a:pPr>
              <a:r>
                <a:rPr lang="en-US" sz="2400" b="1" dirty="0">
                  <a:solidFill>
                    <a:schemeClr val="bg1"/>
                  </a:solidFill>
                  <a:latin typeface="+mn-lt"/>
                </a:rPr>
                <a:t>Rubrics</a:t>
              </a:r>
              <a:endParaRPr lang="en-US" sz="2400" dirty="0">
                <a:solidFill>
                  <a:schemeClr val="bg1"/>
                </a:solidFill>
                <a:latin typeface="+mn-lt"/>
              </a:endParaRPr>
            </a:p>
          </p:txBody>
        </p:sp>
        <p:sp>
          <p:nvSpPr>
            <p:cNvPr id="13324" name="AutoShape 12"/>
            <p:cNvSpPr>
              <a:spLocks noChangeArrowheads="1"/>
            </p:cNvSpPr>
            <p:nvPr/>
          </p:nvSpPr>
          <p:spPr bwMode="gray">
            <a:xfrm>
              <a:off x="672" y="3120"/>
              <a:ext cx="3552" cy="336"/>
            </a:xfrm>
            <a:prstGeom prst="roundRect">
              <a:avLst>
                <a:gd name="adj" fmla="val 25296"/>
              </a:avLst>
            </a:prstGeom>
            <a:gradFill rotWithShape="1">
              <a:gsLst>
                <a:gs pos="0">
                  <a:srgbClr val="FF6600"/>
                </a:gs>
                <a:gs pos="100000">
                  <a:srgbClr val="FF6600">
                    <a:gamma/>
                    <a:shade val="46275"/>
                    <a:invGamma/>
                  </a:srgbClr>
                </a:gs>
              </a:gsLst>
              <a:lin ang="5400000" scaled="1"/>
            </a:gradFill>
            <a:ln w="38100">
              <a:solidFill>
                <a:schemeClr val="bg1"/>
              </a:solidFill>
              <a:round/>
              <a:headEnd/>
              <a:tailEnd/>
            </a:ln>
            <a:effectLst>
              <a:outerShdw dist="107763" dir="2700000" algn="ctr" rotWithShape="0">
                <a:schemeClr val="bg2">
                  <a:alpha val="50000"/>
                </a:schemeClr>
              </a:outerShdw>
            </a:effectLst>
          </p:spPr>
          <p:txBody>
            <a:bodyPr wrap="none" anchor="ctr"/>
            <a:lstStyle/>
            <a:p>
              <a:pPr fontAlgn="auto">
                <a:spcBef>
                  <a:spcPts val="0"/>
                </a:spcBef>
                <a:spcAft>
                  <a:spcPts val="0"/>
                </a:spcAft>
                <a:defRPr/>
              </a:pPr>
              <a:r>
                <a:rPr lang="en-US" sz="2400" b="1" dirty="0">
                  <a:solidFill>
                    <a:schemeClr val="bg1"/>
                  </a:solidFill>
                  <a:latin typeface="+mn-lt"/>
                </a:rPr>
                <a:t>Good ‘Ole 3 *	</a:t>
              </a:r>
            </a:p>
          </p:txBody>
        </p:sp>
        <p:sp>
          <p:nvSpPr>
            <p:cNvPr id="13325" name="AutoShape 13"/>
            <p:cNvSpPr>
              <a:spLocks noChangeArrowheads="1"/>
            </p:cNvSpPr>
            <p:nvPr/>
          </p:nvSpPr>
          <p:spPr bwMode="gray">
            <a:xfrm>
              <a:off x="672" y="3552"/>
              <a:ext cx="3552" cy="336"/>
            </a:xfrm>
            <a:prstGeom prst="roundRect">
              <a:avLst>
                <a:gd name="adj" fmla="val 25296"/>
              </a:avLst>
            </a:prstGeom>
            <a:solidFill>
              <a:srgbClr val="2F06C6"/>
            </a:solidFill>
            <a:ln w="38100">
              <a:solidFill>
                <a:schemeClr val="bg1"/>
              </a:solidFill>
              <a:round/>
              <a:headEnd/>
              <a:tailEnd/>
            </a:ln>
            <a:effectLst>
              <a:outerShdw dist="107763" dir="2700000" algn="ctr" rotWithShape="0">
                <a:schemeClr val="bg2">
                  <a:alpha val="50000"/>
                </a:schemeClr>
              </a:outerShdw>
            </a:effectLst>
          </p:spPr>
          <p:txBody>
            <a:bodyPr wrap="none" anchor="ctr"/>
            <a:lstStyle/>
            <a:p>
              <a:pPr fontAlgn="auto">
                <a:spcBef>
                  <a:spcPts val="0"/>
                </a:spcBef>
                <a:spcAft>
                  <a:spcPts val="0"/>
                </a:spcAft>
                <a:defRPr/>
              </a:pPr>
              <a:r>
                <a:rPr lang="en-US" sz="2400" b="1" dirty="0">
                  <a:solidFill>
                    <a:schemeClr val="bg1"/>
                  </a:solidFill>
                  <a:latin typeface="+mn-lt"/>
                </a:rPr>
                <a:t>Determining Grades</a:t>
              </a:r>
            </a:p>
          </p:txBody>
        </p:sp>
      </p:grpSp>
      <p:pic>
        <p:nvPicPr>
          <p:cNvPr id="18436" name="Picture 1079" descr="so01506_[1]"/>
          <p:cNvPicPr>
            <a:picLocks noChangeAspect="1" noChangeArrowheads="1"/>
          </p:cNvPicPr>
          <p:nvPr/>
        </p:nvPicPr>
        <p:blipFill>
          <a:blip r:embed="rId3" cstate="print"/>
          <a:srcRect/>
          <a:stretch>
            <a:fillRect/>
          </a:stretch>
        </p:blipFill>
        <p:spPr bwMode="auto">
          <a:xfrm>
            <a:off x="0" y="1676400"/>
            <a:ext cx="2225675" cy="3124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body" idx="1"/>
          </p:nvPr>
        </p:nvSpPr>
        <p:spPr/>
        <p:txBody>
          <a:bodyPr/>
          <a:lstStyle/>
          <a:p>
            <a:pPr eaLnBrk="1" hangingPunct="1"/>
            <a:r>
              <a:rPr lang="en-US" sz="4000" smtClean="0"/>
              <a:t>How do the profile cards support standards-based grading?</a:t>
            </a:r>
          </a:p>
          <a:p>
            <a:pPr eaLnBrk="1" hangingPunct="1"/>
            <a:endParaRPr lang="en-US" sz="4000" smtClean="0"/>
          </a:p>
          <a:p>
            <a:pPr eaLnBrk="1" hangingPunct="1"/>
            <a:r>
              <a:rPr lang="en-US" sz="4000" smtClean="0"/>
              <a:t>How can you use the profile cards to review standards-based grading?</a:t>
            </a:r>
          </a:p>
        </p:txBody>
      </p:sp>
      <p:sp>
        <p:nvSpPr>
          <p:cNvPr id="19459" name="Rectangle 4"/>
          <p:cNvSpPr>
            <a:spLocks noGrp="1" noChangeArrowheads="1"/>
          </p:cNvSpPr>
          <p:nvPr>
            <p:ph type="title"/>
          </p:nvPr>
        </p:nvSpPr>
        <p:spPr>
          <a:noFill/>
        </p:spPr>
        <p:txBody>
          <a:bodyPr/>
          <a:lstStyle/>
          <a:p>
            <a:pPr eaLnBrk="1" hangingPunct="1"/>
            <a:r>
              <a:rPr lang="en-US" smtClean="0"/>
              <a:t>Analyzing Profile Cards</a:t>
            </a:r>
          </a:p>
        </p:txBody>
      </p:sp>
      <p:pic>
        <p:nvPicPr>
          <p:cNvPr id="19460" name="Picture 3" descr="C:\Documents and Settings\sharon_collins\Local Settings\Temporary Internet Files\Content.IE5\1N8K0TRZ\MM900046618[1].gif"/>
          <p:cNvPicPr>
            <a:picLocks noChangeAspect="1" noChangeArrowheads="1" noCrop="1"/>
          </p:cNvPicPr>
          <p:nvPr/>
        </p:nvPicPr>
        <p:blipFill>
          <a:blip r:embed="rId3" cstate="print"/>
          <a:srcRect/>
          <a:stretch>
            <a:fillRect/>
          </a:stretch>
        </p:blipFill>
        <p:spPr bwMode="auto">
          <a:xfrm>
            <a:off x="7186613" y="4876800"/>
            <a:ext cx="1547812" cy="1609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2"/>
          <p:cNvSpPr>
            <a:spLocks noGrp="1"/>
          </p:cNvSpPr>
          <p:nvPr>
            <p:ph type="title"/>
          </p:nvPr>
        </p:nvSpPr>
        <p:spPr>
          <a:xfrm>
            <a:off x="457200" y="304800"/>
            <a:ext cx="8229600" cy="762000"/>
          </a:xfrm>
        </p:spPr>
        <p:txBody>
          <a:bodyPr>
            <a:normAutofit fontScale="90000"/>
          </a:bodyPr>
          <a:lstStyle/>
          <a:p>
            <a:r>
              <a:rPr lang="en-US" smtClean="0"/>
              <a:t/>
            </a:r>
            <a:br>
              <a:rPr lang="en-US" smtClean="0"/>
            </a:br>
            <a:r>
              <a:rPr lang="en-US" smtClean="0"/>
              <a:t>Off to a Good Start</a:t>
            </a:r>
          </a:p>
        </p:txBody>
      </p:sp>
      <p:sp>
        <p:nvSpPr>
          <p:cNvPr id="20483" name="Rectangle 3"/>
          <p:cNvSpPr>
            <a:spLocks noGrp="1" noChangeArrowheads="1"/>
          </p:cNvSpPr>
          <p:nvPr>
            <p:ph idx="1"/>
          </p:nvPr>
        </p:nvSpPr>
        <p:spPr/>
        <p:txBody>
          <a:bodyPr/>
          <a:lstStyle/>
          <a:p>
            <a:pPr eaLnBrk="1" hangingPunct="1">
              <a:lnSpc>
                <a:spcPct val="80000"/>
              </a:lnSpc>
              <a:buFont typeface="Wingdings" pitchFamily="2" charset="2"/>
              <a:buChar char="q"/>
            </a:pPr>
            <a:r>
              <a:rPr lang="en-US" sz="2600" smtClean="0"/>
              <a:t>Review Standards Based Grading  with your entire staff</a:t>
            </a:r>
          </a:p>
          <a:p>
            <a:pPr eaLnBrk="1" hangingPunct="1">
              <a:lnSpc>
                <a:spcPct val="80000"/>
              </a:lnSpc>
              <a:buFont typeface="Wingdings" pitchFamily="2" charset="2"/>
              <a:buChar char="q"/>
            </a:pPr>
            <a:r>
              <a:rPr lang="en-US" sz="2600" smtClean="0"/>
              <a:t>Review the profile cards with teachers and discuss ways to achieve consistency across your school</a:t>
            </a:r>
          </a:p>
          <a:p>
            <a:pPr eaLnBrk="1" hangingPunct="1">
              <a:lnSpc>
                <a:spcPct val="80000"/>
              </a:lnSpc>
              <a:buFont typeface="Wingdings" pitchFamily="2" charset="2"/>
              <a:buChar char="q"/>
            </a:pPr>
            <a:r>
              <a:rPr lang="en-US" sz="2600" smtClean="0"/>
              <a:t>Clarify the most common misconceptions or inconsistencies with SBG to get everyone on the same page. </a:t>
            </a:r>
          </a:p>
          <a:p>
            <a:pPr eaLnBrk="1" hangingPunct="1">
              <a:lnSpc>
                <a:spcPct val="80000"/>
              </a:lnSpc>
              <a:buFont typeface="Wingdings" pitchFamily="2" charset="2"/>
              <a:buChar char="q"/>
            </a:pPr>
            <a:r>
              <a:rPr lang="en-US" sz="2600" smtClean="0"/>
              <a:t>Lead follow-up sessions to scaffold support for teachers new to your school.</a:t>
            </a:r>
          </a:p>
          <a:p>
            <a:pPr lvl="1" eaLnBrk="1" hangingPunct="1">
              <a:lnSpc>
                <a:spcPct val="80000"/>
              </a:lnSpc>
              <a:buFont typeface="Wingdings" pitchFamily="2" charset="2"/>
              <a:buChar char="ü"/>
            </a:pPr>
            <a:r>
              <a:rPr lang="en-US" sz="2400" smtClean="0"/>
              <a:t>How to set up a standards based grade book/system to record observations</a:t>
            </a:r>
          </a:p>
          <a:p>
            <a:pPr lvl="1" eaLnBrk="1" hangingPunct="1">
              <a:lnSpc>
                <a:spcPct val="80000"/>
              </a:lnSpc>
              <a:buFont typeface="Wingdings" pitchFamily="2" charset="2"/>
              <a:buChar char="ü"/>
            </a:pPr>
            <a:r>
              <a:rPr lang="en-US" sz="2400" smtClean="0"/>
              <a:t>How to identify the levels of work?</a:t>
            </a:r>
          </a:p>
        </p:txBody>
      </p:sp>
      <p:pic>
        <p:nvPicPr>
          <p:cNvPr id="20484" name="Picture 3" descr="C:\Documents and Settings\sharon_collins\Local Settings\Temporary Internet Files\Content.IE5\GTI5TLC2\MC900250922[1].wmf"/>
          <p:cNvPicPr>
            <a:picLocks noChangeAspect="1" noChangeArrowheads="1"/>
          </p:cNvPicPr>
          <p:nvPr/>
        </p:nvPicPr>
        <p:blipFill>
          <a:blip r:embed="rId3" cstate="print"/>
          <a:srcRect/>
          <a:stretch>
            <a:fillRect/>
          </a:stretch>
        </p:blipFill>
        <p:spPr bwMode="auto">
          <a:xfrm>
            <a:off x="7086600" y="4783138"/>
            <a:ext cx="2057400" cy="2074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body" idx="1"/>
          </p:nvPr>
        </p:nvSpPr>
        <p:spPr>
          <a:xfrm>
            <a:off x="457200" y="609600"/>
            <a:ext cx="8229600" cy="5059363"/>
          </a:xfrm>
        </p:spPr>
        <p:txBody>
          <a:bodyPr>
            <a:normAutofit/>
          </a:bodyPr>
          <a:lstStyle/>
          <a:p>
            <a:pPr eaLnBrk="1" hangingPunct="1">
              <a:lnSpc>
                <a:spcPct val="80000"/>
              </a:lnSpc>
              <a:buFontTx/>
              <a:buNone/>
            </a:pPr>
            <a:r>
              <a:rPr lang="en-US" sz="2800" b="1" smtClean="0"/>
              <a:t>Throughout the School Year</a:t>
            </a:r>
            <a:endParaRPr lang="en-US" sz="2800" smtClean="0"/>
          </a:p>
          <a:p>
            <a:pPr eaLnBrk="1" hangingPunct="1">
              <a:lnSpc>
                <a:spcPct val="80000"/>
              </a:lnSpc>
              <a:buFont typeface="Wingdings" pitchFamily="2" charset="2"/>
              <a:buChar char="ü"/>
            </a:pPr>
            <a:r>
              <a:rPr lang="en-US" sz="2800" smtClean="0"/>
              <a:t>Plan grade level meetings that focus on SBG principles to build consistency.</a:t>
            </a:r>
          </a:p>
          <a:p>
            <a:pPr eaLnBrk="1" hangingPunct="1">
              <a:lnSpc>
                <a:spcPct val="80000"/>
              </a:lnSpc>
              <a:buFont typeface="Arial" pitchFamily="34" charset="0"/>
              <a:buNone/>
            </a:pPr>
            <a:endParaRPr lang="en-US" sz="1000" smtClean="0"/>
          </a:p>
          <a:p>
            <a:pPr lvl="1" eaLnBrk="1" hangingPunct="1">
              <a:lnSpc>
                <a:spcPct val="80000"/>
              </a:lnSpc>
              <a:buFont typeface="Wingdings" pitchFamily="2" charset="2"/>
              <a:buChar char="ü"/>
            </a:pPr>
            <a:r>
              <a:rPr lang="en-US" sz="2400" smtClean="0"/>
              <a:t>Analyzing profile cards to determine report card grades</a:t>
            </a:r>
          </a:p>
          <a:p>
            <a:pPr lvl="1" eaLnBrk="1" hangingPunct="1">
              <a:lnSpc>
                <a:spcPct val="80000"/>
              </a:lnSpc>
              <a:buFont typeface="Wingdings" pitchFamily="2" charset="2"/>
              <a:buChar char="ü"/>
            </a:pPr>
            <a:r>
              <a:rPr lang="en-US" sz="2400" smtClean="0"/>
              <a:t>Create grade level common assessments.</a:t>
            </a:r>
          </a:p>
          <a:p>
            <a:pPr lvl="1" eaLnBrk="1" hangingPunct="1">
              <a:lnSpc>
                <a:spcPct val="80000"/>
              </a:lnSpc>
              <a:buFont typeface="Wingdings" pitchFamily="2" charset="2"/>
              <a:buChar char="ü"/>
            </a:pPr>
            <a:r>
              <a:rPr lang="en-US" sz="2400" smtClean="0"/>
              <a:t>Score common assessments</a:t>
            </a:r>
          </a:p>
          <a:p>
            <a:pPr lvl="1" eaLnBrk="1" hangingPunct="1">
              <a:lnSpc>
                <a:spcPct val="80000"/>
              </a:lnSpc>
              <a:buFont typeface="Arial" pitchFamily="34" charset="0"/>
              <a:buNone/>
            </a:pPr>
            <a:endParaRPr lang="en-US" sz="1000" smtClean="0"/>
          </a:p>
          <a:p>
            <a:pPr eaLnBrk="1" hangingPunct="1">
              <a:lnSpc>
                <a:spcPct val="80000"/>
              </a:lnSpc>
              <a:buFont typeface="Wingdings" pitchFamily="2" charset="2"/>
              <a:buChar char="ü"/>
            </a:pPr>
            <a:r>
              <a:rPr lang="en-US" sz="2800" smtClean="0"/>
              <a:t>Send out SBG scenario emails to keep teachers thinking about SBG principles and to build consistency.</a:t>
            </a:r>
          </a:p>
          <a:p>
            <a:pPr eaLnBrk="1" hangingPunct="1">
              <a:lnSpc>
                <a:spcPct val="80000"/>
              </a:lnSpc>
              <a:buFont typeface="Arial" pitchFamily="34" charset="0"/>
              <a:buNone/>
            </a:pPr>
            <a:endParaRPr lang="en-US" sz="1000" smtClean="0"/>
          </a:p>
          <a:p>
            <a:pPr eaLnBrk="1" hangingPunct="1">
              <a:lnSpc>
                <a:spcPct val="80000"/>
              </a:lnSpc>
              <a:buFont typeface="Wingdings" pitchFamily="2" charset="2"/>
              <a:buChar char="ü"/>
            </a:pPr>
            <a:r>
              <a:rPr lang="en-US" sz="2800" smtClean="0"/>
              <a:t>Focus at least one of the mentor support group meetings on a priority issue that the BTs are facing with SBG.</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body" idx="1"/>
          </p:nvPr>
        </p:nvSpPr>
        <p:spPr>
          <a:xfrm>
            <a:off x="838200" y="762000"/>
            <a:ext cx="7772400" cy="5410200"/>
          </a:xfrm>
        </p:spPr>
        <p:txBody>
          <a:bodyPr>
            <a:normAutofit/>
          </a:bodyPr>
          <a:lstStyle/>
          <a:p>
            <a:pPr eaLnBrk="1" hangingPunct="1">
              <a:lnSpc>
                <a:spcPct val="90000"/>
              </a:lnSpc>
              <a:buFontTx/>
              <a:buNone/>
            </a:pPr>
            <a:r>
              <a:rPr lang="en-US" sz="2600" b="1" smtClean="0"/>
              <a:t>Three Weeks Before Report Cards Go Home</a:t>
            </a:r>
            <a:endParaRPr lang="en-US" sz="2600" smtClean="0"/>
          </a:p>
          <a:p>
            <a:pPr eaLnBrk="1" hangingPunct="1">
              <a:lnSpc>
                <a:spcPct val="90000"/>
              </a:lnSpc>
              <a:buFont typeface="Wingdings" pitchFamily="2" charset="2"/>
              <a:buChar char="ü"/>
            </a:pPr>
            <a:r>
              <a:rPr lang="en-US" sz="2600" smtClean="0"/>
              <a:t>Ask new teachers to do three report cards and then show them to you – a low, medium, high student.  Help them make modifications with these three before going on to complete the others.</a:t>
            </a:r>
          </a:p>
          <a:p>
            <a:pPr eaLnBrk="1" hangingPunct="1">
              <a:lnSpc>
                <a:spcPct val="90000"/>
              </a:lnSpc>
              <a:buFont typeface="Wingdings" pitchFamily="2" charset="2"/>
              <a:buChar char="ü"/>
            </a:pPr>
            <a:endParaRPr lang="en-US" sz="1000" smtClean="0"/>
          </a:p>
          <a:p>
            <a:pPr eaLnBrk="1" hangingPunct="1">
              <a:lnSpc>
                <a:spcPct val="90000"/>
              </a:lnSpc>
              <a:buFont typeface="Wingdings" pitchFamily="2" charset="2"/>
              <a:buChar char="ü"/>
            </a:pPr>
            <a:r>
              <a:rPr lang="en-US" sz="2600" smtClean="0"/>
              <a:t>At the 6th week of first quarter have a staff meeting where you go over report card guidelines and samples with ALL classroom teachers together.</a:t>
            </a:r>
          </a:p>
          <a:p>
            <a:pPr eaLnBrk="1" hangingPunct="1">
              <a:lnSpc>
                <a:spcPct val="90000"/>
              </a:lnSpc>
              <a:buFont typeface="Arial" pitchFamily="34" charset="0"/>
              <a:buNone/>
            </a:pPr>
            <a:endParaRPr lang="en-US" sz="1000" smtClean="0"/>
          </a:p>
          <a:p>
            <a:pPr eaLnBrk="1" hangingPunct="1">
              <a:lnSpc>
                <a:spcPct val="90000"/>
              </a:lnSpc>
              <a:buFont typeface="Wingdings" pitchFamily="2" charset="2"/>
              <a:buChar char="ü"/>
            </a:pPr>
            <a:r>
              <a:rPr lang="en-US" sz="2600" smtClean="0"/>
              <a:t>At a grade level meeting, ask everyone to bring report cards.  Have teachers read a comment and see if the others can guess the grade.  If they can’t, then discuss appropriate language.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z="3200" smtClean="0"/>
              <a:t>Resources Available for IRTs</a:t>
            </a:r>
          </a:p>
        </p:txBody>
      </p:sp>
      <p:sp>
        <p:nvSpPr>
          <p:cNvPr id="45059" name="Rectangle 3"/>
          <p:cNvSpPr>
            <a:spLocks noGrp="1" noChangeArrowheads="1"/>
          </p:cNvSpPr>
          <p:nvPr>
            <p:ph type="body" idx="1"/>
          </p:nvPr>
        </p:nvSpPr>
        <p:spPr/>
        <p:txBody>
          <a:bodyPr rtlCol="0">
            <a:normAutofit lnSpcReduction="10000"/>
          </a:bodyPr>
          <a:lstStyle/>
          <a:p>
            <a:pPr eaLnBrk="1" fontAlgn="auto" hangingPunct="1">
              <a:spcAft>
                <a:spcPts val="0"/>
              </a:spcAft>
              <a:defRPr/>
            </a:pPr>
            <a:r>
              <a:rPr lang="en-US" dirty="0" smtClean="0"/>
              <a:t>WCPSS Standards Based Grading Training DVD/Video </a:t>
            </a:r>
          </a:p>
          <a:p>
            <a:pPr eaLnBrk="1" fontAlgn="auto" hangingPunct="1">
              <a:spcAft>
                <a:spcPts val="0"/>
              </a:spcAft>
              <a:defRPr/>
            </a:pPr>
            <a:r>
              <a:rPr lang="en-US" u="sng" dirty="0" smtClean="0"/>
              <a:t>How to Grade For Learning</a:t>
            </a:r>
            <a:r>
              <a:rPr lang="en-US" dirty="0" smtClean="0"/>
              <a:t> by </a:t>
            </a:r>
            <a:r>
              <a:rPr lang="en-US" sz="2000" dirty="0" smtClean="0"/>
              <a:t>Ken O’Connor</a:t>
            </a:r>
          </a:p>
          <a:p>
            <a:pPr eaLnBrk="1" fontAlgn="auto" hangingPunct="1">
              <a:spcAft>
                <a:spcPts val="0"/>
              </a:spcAft>
              <a:defRPr/>
            </a:pPr>
            <a:r>
              <a:rPr lang="en-US" dirty="0" smtClean="0"/>
              <a:t>C &amp; I Central Office staff</a:t>
            </a:r>
          </a:p>
          <a:p>
            <a:pPr eaLnBrk="1" fontAlgn="auto" hangingPunct="1">
              <a:spcAft>
                <a:spcPts val="0"/>
              </a:spcAft>
              <a:defRPr/>
            </a:pPr>
            <a:r>
              <a:rPr lang="en-US" dirty="0" smtClean="0"/>
              <a:t>IRTs and teachers from other schools</a:t>
            </a:r>
          </a:p>
          <a:p>
            <a:pPr eaLnBrk="1" fontAlgn="auto" hangingPunct="1">
              <a:spcAft>
                <a:spcPts val="0"/>
              </a:spcAft>
              <a:defRPr/>
            </a:pPr>
            <a:r>
              <a:rPr lang="en-US" dirty="0" smtClean="0"/>
              <a:t>Level 4 PowerPoint</a:t>
            </a:r>
          </a:p>
          <a:p>
            <a:pPr eaLnBrk="1" fontAlgn="auto" hangingPunct="1">
              <a:spcAft>
                <a:spcPts val="0"/>
              </a:spcAft>
              <a:defRPr/>
            </a:pPr>
            <a:r>
              <a:rPr lang="en-US" dirty="0" smtClean="0"/>
              <a:t>IRT Blackboard site</a:t>
            </a:r>
          </a:p>
          <a:p>
            <a:pPr eaLnBrk="1" fontAlgn="auto" hangingPunct="1">
              <a:spcAft>
                <a:spcPts val="0"/>
              </a:spcAft>
              <a:defRPr/>
            </a:pPr>
            <a:r>
              <a:rPr lang="en-US" dirty="0" smtClean="0"/>
              <a:t>Wake County Rubrics</a:t>
            </a:r>
          </a:p>
          <a:p>
            <a:pPr eaLnBrk="1" fontAlgn="auto" hangingPunct="1">
              <a:spcAft>
                <a:spcPts val="0"/>
              </a:spcAft>
              <a:buFontTx/>
              <a:buNone/>
              <a:defRPr/>
            </a:pPr>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4"/>
          <p:cNvSpPr>
            <a:spLocks noGrp="1"/>
          </p:cNvSpPr>
          <p:nvPr>
            <p:ph type="title"/>
          </p:nvPr>
        </p:nvSpPr>
        <p:spPr/>
        <p:txBody>
          <a:bodyPr/>
          <a:lstStyle/>
          <a:p>
            <a:pPr eaLnBrk="1" hangingPunct="1"/>
            <a:endParaRPr lang="en-US" smtClean="0"/>
          </a:p>
        </p:txBody>
      </p:sp>
      <p:graphicFrame>
        <p:nvGraphicFramePr>
          <p:cNvPr id="7" name="Content Placeholder 6"/>
          <p:cNvGraphicFramePr>
            <a:graphicFrameLocks noGrp="1"/>
          </p:cNvGraphicFramePr>
          <p:nvPr>
            <p:ph idx="1"/>
          </p:nvPr>
        </p:nvGraphicFramePr>
        <p:xfrm>
          <a:off x="457200" y="381000"/>
          <a:ext cx="8229600" cy="6019799"/>
        </p:xfrm>
        <a:graphic>
          <a:graphicData uri="http://schemas.openxmlformats.org/drawingml/2006/table">
            <a:tbl>
              <a:tblPr firstRow="1" bandRow="1">
                <a:tableStyleId>{5C22544A-7EE6-4342-B048-85BDC9FD1C3A}</a:tableStyleId>
              </a:tblPr>
              <a:tblGrid>
                <a:gridCol w="4114800"/>
                <a:gridCol w="4114800"/>
              </a:tblGrid>
              <a:tr h="1371599">
                <a:tc gridSpan="2">
                  <a:txBody>
                    <a:bodyPr/>
                    <a:lstStyle/>
                    <a:p>
                      <a:pPr marL="0" marR="0" algn="ctr">
                        <a:spcBef>
                          <a:spcPts val="0"/>
                        </a:spcBef>
                        <a:spcAft>
                          <a:spcPts val="0"/>
                        </a:spcAft>
                      </a:pPr>
                      <a:r>
                        <a:rPr lang="en-US" sz="3200" b="1" dirty="0" smtClean="0">
                          <a:latin typeface="Calibri"/>
                          <a:ea typeface="Times New Roman"/>
                          <a:cs typeface="Times New Roman"/>
                        </a:rPr>
                        <a:t>Standards</a:t>
                      </a:r>
                      <a:r>
                        <a:rPr lang="en-US" sz="3200" b="1" baseline="0" dirty="0" smtClean="0">
                          <a:latin typeface="Calibri"/>
                          <a:ea typeface="Times New Roman"/>
                          <a:cs typeface="Times New Roman"/>
                        </a:rPr>
                        <a:t> Based Grading</a:t>
                      </a:r>
                      <a:endParaRPr lang="en-US" sz="3200" b="1" dirty="0">
                        <a:latin typeface="Calibri"/>
                        <a:ea typeface="Times New Roman"/>
                        <a:cs typeface="Times New Roman"/>
                      </a:endParaRPr>
                    </a:p>
                  </a:txBody>
                  <a:tcPr marL="68580" marR="68580" marT="0" marB="0" anchor="ctr"/>
                </a:tc>
                <a:tc hMerge="1">
                  <a:txBody>
                    <a:bodyPr/>
                    <a:lstStyle/>
                    <a:p>
                      <a:pPr marL="0" marR="0" algn="l">
                        <a:spcBef>
                          <a:spcPts val="0"/>
                        </a:spcBef>
                        <a:spcAft>
                          <a:spcPts val="0"/>
                        </a:spcAft>
                      </a:pPr>
                      <a:endParaRPr lang="en-US" sz="1100" b="1" dirty="0">
                        <a:latin typeface="Calibri"/>
                        <a:ea typeface="Times New Roman"/>
                        <a:cs typeface="Times New Roman"/>
                      </a:endParaRPr>
                    </a:p>
                  </a:txBody>
                  <a:tcPr marL="68580" marR="68580" marT="0" marB="0" anchor="ctr"/>
                </a:tc>
              </a:tr>
              <a:tr h="370840">
                <a:tc>
                  <a:txBody>
                    <a:bodyPr/>
                    <a:lstStyle/>
                    <a:p>
                      <a:pPr marL="0" marR="0" algn="ctr">
                        <a:spcBef>
                          <a:spcPts val="0"/>
                        </a:spcBef>
                        <a:spcAft>
                          <a:spcPts val="0"/>
                        </a:spcAft>
                      </a:pPr>
                      <a:r>
                        <a:rPr lang="en-US" sz="1000" b="0" dirty="0">
                          <a:latin typeface="Arial"/>
                          <a:ea typeface="Times New Roman"/>
                          <a:cs typeface="Times New Roman"/>
                        </a:rPr>
                        <a:t>Level</a:t>
                      </a:r>
                      <a:endParaRPr lang="en-US" sz="1000" b="1" dirty="0">
                        <a:latin typeface="Calibri"/>
                        <a:ea typeface="Times New Roman"/>
                        <a:cs typeface="Times New Roman"/>
                      </a:endParaRPr>
                    </a:p>
                    <a:p>
                      <a:pPr marL="0" marR="0" algn="ctr">
                        <a:spcBef>
                          <a:spcPts val="0"/>
                        </a:spcBef>
                        <a:spcAft>
                          <a:spcPts val="0"/>
                        </a:spcAft>
                      </a:pPr>
                      <a:r>
                        <a:rPr lang="en-US" sz="4800" b="1" dirty="0">
                          <a:latin typeface="Arial"/>
                          <a:ea typeface="Times New Roman"/>
                          <a:cs typeface="Times New Roman"/>
                        </a:rPr>
                        <a:t>4</a:t>
                      </a:r>
                      <a:endParaRPr lang="en-US" sz="1100" b="1" dirty="0">
                        <a:latin typeface="Calibri"/>
                        <a:ea typeface="Times New Roman"/>
                        <a:cs typeface="Times New Roman"/>
                      </a:endParaRPr>
                    </a:p>
                  </a:txBody>
                  <a:tcPr marL="68580" marR="68580" marT="0" marB="0" anchor="ctr"/>
                </a:tc>
                <a:tc>
                  <a:txBody>
                    <a:bodyPr/>
                    <a:lstStyle/>
                    <a:p>
                      <a:pPr marL="0" marR="0" algn="l">
                        <a:spcBef>
                          <a:spcPts val="0"/>
                        </a:spcBef>
                        <a:spcAft>
                          <a:spcPts val="0"/>
                        </a:spcAft>
                      </a:pPr>
                      <a:r>
                        <a:rPr lang="en-US" sz="1800" b="0" i="1" dirty="0">
                          <a:latin typeface="Arial"/>
                          <a:ea typeface="Times New Roman"/>
                          <a:cs typeface="Times New Roman"/>
                        </a:rPr>
                        <a:t>Extends targeted grade level </a:t>
                      </a:r>
                      <a:r>
                        <a:rPr lang="en-US" sz="1800" b="0" i="1" dirty="0" smtClean="0">
                          <a:latin typeface="Arial"/>
                          <a:ea typeface="Times New Roman"/>
                          <a:cs typeface="Times New Roman"/>
                        </a:rPr>
                        <a:t>standards</a:t>
                      </a:r>
                      <a:endParaRPr lang="en-US" sz="1100" b="0" i="1" dirty="0">
                        <a:latin typeface="Calibri"/>
                        <a:ea typeface="Times New Roman"/>
                        <a:cs typeface="Times New Roman"/>
                      </a:endParaRPr>
                    </a:p>
                  </a:txBody>
                  <a:tcPr marL="68580" marR="68580" marT="0" marB="0" anchor="ctr"/>
                </a:tc>
              </a:tr>
              <a:tr h="370840">
                <a:tc>
                  <a:txBody>
                    <a:bodyPr/>
                    <a:lstStyle/>
                    <a:p>
                      <a:pPr marL="0" marR="0" algn="ctr">
                        <a:spcBef>
                          <a:spcPts val="0"/>
                        </a:spcBef>
                        <a:spcAft>
                          <a:spcPts val="0"/>
                        </a:spcAft>
                      </a:pPr>
                      <a:r>
                        <a:rPr lang="en-US" sz="1000" b="1" i="1" dirty="0">
                          <a:latin typeface="Arial"/>
                          <a:ea typeface="Times New Roman"/>
                          <a:cs typeface="Times New Roman"/>
                        </a:rPr>
                        <a:t>Level </a:t>
                      </a:r>
                      <a:endParaRPr lang="en-US" sz="1000" b="1" dirty="0">
                        <a:latin typeface="Calibri"/>
                        <a:ea typeface="Times New Roman"/>
                        <a:cs typeface="Times New Roman"/>
                      </a:endParaRPr>
                    </a:p>
                    <a:p>
                      <a:pPr marL="0" marR="0" algn="ctr">
                        <a:spcBef>
                          <a:spcPts val="0"/>
                        </a:spcBef>
                        <a:spcAft>
                          <a:spcPts val="0"/>
                        </a:spcAft>
                      </a:pPr>
                      <a:r>
                        <a:rPr lang="en-US" sz="4800" b="1" i="1" dirty="0">
                          <a:latin typeface="Arial"/>
                          <a:ea typeface="Times New Roman"/>
                          <a:cs typeface="Times New Roman"/>
                        </a:rPr>
                        <a:t>3*</a:t>
                      </a:r>
                      <a:endParaRPr lang="en-US" sz="1100" b="1" dirty="0">
                        <a:latin typeface="Calibri"/>
                        <a:ea typeface="Times New Roman"/>
                        <a:cs typeface="Times New Roman"/>
                      </a:endParaRPr>
                    </a:p>
                    <a:p>
                      <a:pPr marL="0" marR="0" algn="ctr">
                        <a:spcBef>
                          <a:spcPts val="0"/>
                        </a:spcBef>
                        <a:spcAft>
                          <a:spcPts val="0"/>
                        </a:spcAft>
                      </a:pPr>
                      <a:r>
                        <a:rPr lang="en-US" sz="1200" i="1" dirty="0">
                          <a:latin typeface="Arial"/>
                          <a:ea typeface="Times New Roman"/>
                          <a:cs typeface="Times New Roman"/>
                        </a:rPr>
                        <a:t>(This is only used on the report card)</a:t>
                      </a:r>
                      <a:endParaRPr lang="en-US" sz="1200" dirty="0">
                        <a:latin typeface="Times New Roman"/>
                        <a:ea typeface="Times New Roman"/>
                        <a:cs typeface="Times New Roman"/>
                      </a:endParaRPr>
                    </a:p>
                  </a:txBody>
                  <a:tcPr marL="68580" marR="68580" marT="0" marB="0" anchor="ctr"/>
                </a:tc>
                <a:tc>
                  <a:txBody>
                    <a:bodyPr/>
                    <a:lstStyle/>
                    <a:p>
                      <a:pPr marL="0" marR="0" algn="l">
                        <a:spcBef>
                          <a:spcPts val="0"/>
                        </a:spcBef>
                        <a:spcAft>
                          <a:spcPts val="0"/>
                        </a:spcAft>
                      </a:pPr>
                      <a:r>
                        <a:rPr lang="en-US" sz="1800" i="1" dirty="0">
                          <a:latin typeface="Arial"/>
                          <a:ea typeface="Times New Roman"/>
                          <a:cs typeface="Times New Roman"/>
                        </a:rPr>
                        <a:t>Demonstrates proficiency of targeted grade level standards with evidence of application</a:t>
                      </a:r>
                      <a:r>
                        <a:rPr lang="en-US" sz="1800" i="1" dirty="0" smtClean="0">
                          <a:latin typeface="Arial"/>
                          <a:ea typeface="Times New Roman"/>
                          <a:cs typeface="Times New Roman"/>
                        </a:rPr>
                        <a:t>.</a:t>
                      </a:r>
                      <a:endParaRPr lang="en-US" sz="1800" i="1" dirty="0">
                        <a:latin typeface="Tahoma"/>
                        <a:ea typeface="Times New Roman"/>
                        <a:cs typeface="Times New Roman"/>
                      </a:endParaRPr>
                    </a:p>
                  </a:txBody>
                  <a:tcPr marL="68580" marR="68580" marT="0" marB="0" anchor="ctr"/>
                </a:tc>
              </a:tr>
              <a:tr h="370840">
                <a:tc>
                  <a:txBody>
                    <a:bodyPr/>
                    <a:lstStyle/>
                    <a:p>
                      <a:pPr marL="0" marR="0" algn="ctr">
                        <a:spcBef>
                          <a:spcPts val="0"/>
                        </a:spcBef>
                        <a:spcAft>
                          <a:spcPts val="0"/>
                        </a:spcAft>
                      </a:pPr>
                      <a:r>
                        <a:rPr lang="en-US" sz="1100" b="0">
                          <a:latin typeface="Arial"/>
                          <a:ea typeface="Times New Roman"/>
                          <a:cs typeface="Times New Roman"/>
                        </a:rPr>
                        <a:t>Level</a:t>
                      </a:r>
                      <a:endParaRPr lang="en-US" sz="1100" b="1">
                        <a:latin typeface="Calibri"/>
                        <a:ea typeface="Times New Roman"/>
                        <a:cs typeface="Times New Roman"/>
                      </a:endParaRPr>
                    </a:p>
                    <a:p>
                      <a:pPr marL="0" marR="0" algn="ctr">
                        <a:spcBef>
                          <a:spcPts val="0"/>
                        </a:spcBef>
                        <a:spcAft>
                          <a:spcPts val="0"/>
                        </a:spcAft>
                      </a:pPr>
                      <a:r>
                        <a:rPr lang="en-US" sz="4800" b="1">
                          <a:latin typeface="Arial"/>
                          <a:ea typeface="Times New Roman"/>
                          <a:cs typeface="Times New Roman"/>
                        </a:rPr>
                        <a:t>3</a:t>
                      </a:r>
                      <a:endParaRPr lang="en-US" sz="1100" b="1">
                        <a:latin typeface="Calibri"/>
                        <a:ea typeface="Times New Roman"/>
                        <a:cs typeface="Times New Roman"/>
                      </a:endParaRPr>
                    </a:p>
                  </a:txBody>
                  <a:tcPr marL="68580" marR="68580" marT="0" marB="0" anchor="ctr"/>
                </a:tc>
                <a:tc>
                  <a:txBody>
                    <a:bodyPr/>
                    <a:lstStyle/>
                    <a:p>
                      <a:pPr marL="0" marR="0" algn="l">
                        <a:spcBef>
                          <a:spcPts val="0"/>
                        </a:spcBef>
                        <a:spcAft>
                          <a:spcPts val="0"/>
                        </a:spcAft>
                      </a:pPr>
                      <a:r>
                        <a:rPr lang="en-US" sz="1800" dirty="0">
                          <a:latin typeface="Arial"/>
                          <a:ea typeface="Times New Roman"/>
                          <a:cs typeface="Tahoma"/>
                        </a:rPr>
                        <a:t>Demonstrates proficiency of targeted grade level standards</a:t>
                      </a:r>
                      <a:r>
                        <a:rPr lang="en-US" sz="1800" dirty="0" smtClean="0">
                          <a:latin typeface="Arial"/>
                          <a:ea typeface="Times New Roman"/>
                          <a:cs typeface="Tahoma"/>
                        </a:rPr>
                        <a:t>.</a:t>
                      </a:r>
                      <a:endParaRPr lang="en-US" sz="2000" dirty="0">
                        <a:latin typeface="Symphony"/>
                        <a:ea typeface="Times New Roman"/>
                        <a:cs typeface="Tahoma"/>
                      </a:endParaRPr>
                    </a:p>
                  </a:txBody>
                  <a:tcPr marL="68580" marR="68580" marT="0" marB="0" anchor="ctr"/>
                </a:tc>
              </a:tr>
              <a:tr h="370840">
                <a:tc>
                  <a:txBody>
                    <a:bodyPr/>
                    <a:lstStyle/>
                    <a:p>
                      <a:pPr marL="0" marR="0" algn="ctr">
                        <a:spcBef>
                          <a:spcPts val="0"/>
                        </a:spcBef>
                        <a:spcAft>
                          <a:spcPts val="0"/>
                        </a:spcAft>
                      </a:pPr>
                      <a:r>
                        <a:rPr lang="en-US" sz="1100" b="0">
                          <a:latin typeface="Arial"/>
                          <a:ea typeface="Times New Roman"/>
                          <a:cs typeface="Times New Roman"/>
                        </a:rPr>
                        <a:t>Level</a:t>
                      </a:r>
                      <a:endParaRPr lang="en-US" sz="1100" b="1">
                        <a:latin typeface="Calibri"/>
                        <a:ea typeface="Times New Roman"/>
                        <a:cs typeface="Times New Roman"/>
                      </a:endParaRPr>
                    </a:p>
                    <a:p>
                      <a:pPr marL="0" marR="0" algn="ctr">
                        <a:spcBef>
                          <a:spcPts val="0"/>
                        </a:spcBef>
                        <a:spcAft>
                          <a:spcPts val="0"/>
                        </a:spcAft>
                      </a:pPr>
                      <a:r>
                        <a:rPr lang="en-US" sz="4800" b="1">
                          <a:latin typeface="Arial"/>
                          <a:ea typeface="Times New Roman"/>
                          <a:cs typeface="Times New Roman"/>
                        </a:rPr>
                        <a:t>2</a:t>
                      </a:r>
                      <a:endParaRPr lang="en-US" sz="1100" b="1">
                        <a:latin typeface="Calibri"/>
                        <a:ea typeface="Times New Roman"/>
                        <a:cs typeface="Times New Roman"/>
                      </a:endParaRPr>
                    </a:p>
                  </a:txBody>
                  <a:tcPr marL="68580" marR="68580" marT="0" marB="0" anchor="ctr"/>
                </a:tc>
                <a:tc>
                  <a:txBody>
                    <a:bodyPr/>
                    <a:lstStyle/>
                    <a:p>
                      <a:pPr marL="0" marR="0" algn="l">
                        <a:spcBef>
                          <a:spcPts val="0"/>
                        </a:spcBef>
                        <a:spcAft>
                          <a:spcPts val="0"/>
                        </a:spcAft>
                      </a:pPr>
                      <a:r>
                        <a:rPr lang="en-US" sz="1800" dirty="0">
                          <a:latin typeface="Arial"/>
                          <a:ea typeface="Times New Roman"/>
                          <a:cs typeface="Times New Roman"/>
                        </a:rPr>
                        <a:t>Needs support to meet targeted grade level standards.</a:t>
                      </a:r>
                      <a:endParaRPr lang="en-US" sz="1200" dirty="0">
                        <a:latin typeface="Times New Roman"/>
                        <a:ea typeface="Times New Roman"/>
                        <a:cs typeface="Times New Roman"/>
                      </a:endParaRPr>
                    </a:p>
                    <a:p>
                      <a:pPr marL="0" marR="0" algn="ctr">
                        <a:spcBef>
                          <a:spcPts val="0"/>
                        </a:spcBef>
                        <a:spcAft>
                          <a:spcPts val="0"/>
                        </a:spcAft>
                      </a:pPr>
                      <a:endParaRPr lang="en-US" sz="1200" dirty="0">
                        <a:latin typeface="Times New Roman"/>
                        <a:ea typeface="Times New Roman"/>
                        <a:cs typeface="Times New Roman"/>
                      </a:endParaRPr>
                    </a:p>
                  </a:txBody>
                  <a:tcPr marL="68580" marR="68580" marT="0" marB="0" anchor="ctr"/>
                </a:tc>
              </a:tr>
              <a:tr h="370840">
                <a:tc>
                  <a:txBody>
                    <a:bodyPr/>
                    <a:lstStyle/>
                    <a:p>
                      <a:pPr marL="0" marR="0" algn="ctr">
                        <a:spcBef>
                          <a:spcPts val="0"/>
                        </a:spcBef>
                        <a:spcAft>
                          <a:spcPts val="0"/>
                        </a:spcAft>
                      </a:pPr>
                      <a:r>
                        <a:rPr lang="en-US" sz="1100" b="0" dirty="0">
                          <a:latin typeface="Arial"/>
                          <a:ea typeface="Times New Roman"/>
                          <a:cs typeface="Times New Roman"/>
                        </a:rPr>
                        <a:t>Level</a:t>
                      </a:r>
                      <a:endParaRPr lang="en-US" sz="1100" b="1" dirty="0">
                        <a:latin typeface="Calibri"/>
                        <a:ea typeface="Times New Roman"/>
                        <a:cs typeface="Times New Roman"/>
                      </a:endParaRPr>
                    </a:p>
                    <a:p>
                      <a:pPr marL="0" marR="0" algn="ctr">
                        <a:spcBef>
                          <a:spcPts val="0"/>
                        </a:spcBef>
                        <a:spcAft>
                          <a:spcPts val="0"/>
                        </a:spcAft>
                      </a:pPr>
                      <a:r>
                        <a:rPr lang="en-US" sz="4800" b="1" dirty="0">
                          <a:latin typeface="Arial"/>
                          <a:ea typeface="Times New Roman"/>
                          <a:cs typeface="Times New Roman"/>
                        </a:rPr>
                        <a:t>1</a:t>
                      </a:r>
                      <a:endParaRPr lang="en-US" sz="1100" b="1" dirty="0">
                        <a:latin typeface="Calibri"/>
                        <a:ea typeface="Times New Roman"/>
                        <a:cs typeface="Times New Roman"/>
                      </a:endParaRPr>
                    </a:p>
                  </a:txBody>
                  <a:tcPr marL="68580" marR="68580" marT="0" marB="0" anchor="ctr"/>
                </a:tc>
                <a:tc>
                  <a:txBody>
                    <a:bodyPr/>
                    <a:lstStyle/>
                    <a:p>
                      <a:pPr marL="0" marR="0" algn="l">
                        <a:spcBef>
                          <a:spcPts val="0"/>
                        </a:spcBef>
                        <a:spcAft>
                          <a:spcPts val="0"/>
                        </a:spcAft>
                      </a:pPr>
                      <a:r>
                        <a:rPr lang="en-US" sz="1800" dirty="0">
                          <a:latin typeface="Arial"/>
                          <a:ea typeface="Times New Roman"/>
                          <a:cs typeface="Tahoma"/>
                        </a:rPr>
                        <a:t>Insufficient performance of targeted grade level standards</a:t>
                      </a:r>
                      <a:r>
                        <a:rPr lang="en-US" sz="1800" dirty="0" smtClean="0">
                          <a:latin typeface="Arial"/>
                          <a:ea typeface="Times New Roman"/>
                          <a:cs typeface="Tahoma"/>
                        </a:rPr>
                        <a:t>.</a:t>
                      </a:r>
                      <a:endParaRPr lang="en-US" sz="2000" dirty="0">
                        <a:latin typeface="Symphony"/>
                        <a:ea typeface="Times New Roman"/>
                        <a:cs typeface="Tahoma"/>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356350"/>
            <a:ext cx="2133600" cy="365125"/>
          </a:xfrm>
          <a:prstGeom prst="rect">
            <a:avLst/>
          </a:prstGeom>
        </p:spPr>
        <p:txBody>
          <a:bodyPr/>
          <a:lstStyle/>
          <a:p>
            <a:pPr>
              <a:defRPr/>
            </a:pPr>
            <a:fld id="{34076C72-8B19-42DF-87EA-5B72FF25DF5D}" type="slidenum">
              <a:rPr lang="en-US"/>
              <a:pPr>
                <a:defRPr/>
              </a:pPr>
              <a:t>3</a:t>
            </a:fld>
            <a:endParaRPr lang="en-US"/>
          </a:p>
        </p:txBody>
      </p:sp>
      <p:sp>
        <p:nvSpPr>
          <p:cNvPr id="10243" name="Rectangle 2050"/>
          <p:cNvSpPr>
            <a:spLocks noGrp="1" noChangeArrowheads="1"/>
          </p:cNvSpPr>
          <p:nvPr>
            <p:ph type="title"/>
          </p:nvPr>
        </p:nvSpPr>
        <p:spPr/>
        <p:txBody>
          <a:bodyPr/>
          <a:lstStyle/>
          <a:p>
            <a:pPr eaLnBrk="1" hangingPunct="1"/>
            <a:r>
              <a:rPr lang="en-US" smtClean="0"/>
              <a:t>Level 1</a:t>
            </a:r>
          </a:p>
        </p:txBody>
      </p:sp>
      <p:sp>
        <p:nvSpPr>
          <p:cNvPr id="10244" name="Rectangle 2051"/>
          <p:cNvSpPr>
            <a:spLocks noGrp="1" noChangeArrowheads="1"/>
          </p:cNvSpPr>
          <p:nvPr>
            <p:ph type="body" idx="1"/>
          </p:nvPr>
        </p:nvSpPr>
        <p:spPr>
          <a:xfrm>
            <a:off x="381000" y="1219200"/>
            <a:ext cx="8229600" cy="4525963"/>
          </a:xfrm>
        </p:spPr>
        <p:txBody>
          <a:bodyPr/>
          <a:lstStyle/>
          <a:p>
            <a:pPr eaLnBrk="1" hangingPunct="1"/>
            <a:r>
              <a:rPr lang="en-US" sz="2800" smtClean="0"/>
              <a:t>Indicates that the student has not yet met grade level expectations set by the state</a:t>
            </a:r>
          </a:p>
          <a:p>
            <a:pPr eaLnBrk="1" hangingPunct="1">
              <a:buFont typeface="Arial" pitchFamily="34" charset="0"/>
              <a:buNone/>
            </a:pPr>
            <a:endParaRPr lang="en-US" sz="2800" smtClean="0"/>
          </a:p>
          <a:p>
            <a:pPr eaLnBrk="1" hangingPunct="1"/>
            <a:r>
              <a:rPr lang="en-US" sz="2800" smtClean="0"/>
              <a:t>Insufficient performance of grade level standards</a:t>
            </a:r>
          </a:p>
          <a:p>
            <a:pPr eaLnBrk="1" hangingPunct="1">
              <a:buFont typeface="Arial" pitchFamily="34" charset="0"/>
              <a:buNone/>
            </a:pPr>
            <a:endParaRPr lang="en-US" sz="2800" smtClean="0"/>
          </a:p>
        </p:txBody>
      </p:sp>
      <p:pic>
        <p:nvPicPr>
          <p:cNvPr id="10245" name="Picture 6" descr="cake_1b"/>
          <p:cNvPicPr>
            <a:picLocks noChangeAspect="1" noChangeArrowheads="1"/>
          </p:cNvPicPr>
          <p:nvPr/>
        </p:nvPicPr>
        <p:blipFill>
          <a:blip r:embed="rId3" cstate="print"/>
          <a:srcRect/>
          <a:stretch>
            <a:fillRect/>
          </a:stretch>
        </p:blipFill>
        <p:spPr bwMode="auto">
          <a:xfrm>
            <a:off x="4989513" y="3733800"/>
            <a:ext cx="4154487" cy="3124200"/>
          </a:xfrm>
          <a:prstGeom prst="rect">
            <a:avLst/>
          </a:prstGeom>
          <a:noFill/>
          <a:ln w="9525">
            <a:noFill/>
            <a:miter lim="800000"/>
            <a:headEnd/>
            <a:tailEnd/>
          </a:ln>
        </p:spPr>
      </p:pic>
      <p:sp>
        <p:nvSpPr>
          <p:cNvPr id="7" name="TextBox 6"/>
          <p:cNvSpPr txBox="1">
            <a:spLocks noChangeArrowheads="1"/>
          </p:cNvSpPr>
          <p:nvPr/>
        </p:nvSpPr>
        <p:spPr bwMode="auto">
          <a:xfrm rot="-1244407">
            <a:off x="923925" y="2411413"/>
            <a:ext cx="7102475" cy="1755775"/>
          </a:xfrm>
          <a:prstGeom prst="rect">
            <a:avLst/>
          </a:prstGeom>
          <a:noFill/>
          <a:ln w="9525">
            <a:noFill/>
            <a:miter lim="800000"/>
            <a:headEnd/>
            <a:tailEnd/>
          </a:ln>
        </p:spPr>
        <p:txBody>
          <a:bodyPr>
            <a:spAutoFit/>
          </a:bodyPr>
          <a:lstStyle/>
          <a:p>
            <a:pPr algn="ctr"/>
            <a:r>
              <a:rPr lang="en-US" sz="5400">
                <a:solidFill>
                  <a:srgbClr val="FF0000"/>
                </a:solidFill>
              </a:rPr>
              <a:t>I don’t get it yet.  I need help.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356350"/>
            <a:ext cx="2133600" cy="365125"/>
          </a:xfrm>
          <a:prstGeom prst="rect">
            <a:avLst/>
          </a:prstGeom>
        </p:spPr>
        <p:txBody>
          <a:bodyPr/>
          <a:lstStyle/>
          <a:p>
            <a:pPr>
              <a:defRPr/>
            </a:pPr>
            <a:fld id="{641B43C6-D1E8-4E1A-988B-B6900A1F04EF}" type="slidenum">
              <a:rPr lang="en-US"/>
              <a:pPr>
                <a:defRPr/>
              </a:pPr>
              <a:t>4</a:t>
            </a:fld>
            <a:endParaRPr lang="en-US"/>
          </a:p>
        </p:txBody>
      </p:sp>
      <p:sp>
        <p:nvSpPr>
          <p:cNvPr id="11267" name="Rectangle 2050"/>
          <p:cNvSpPr>
            <a:spLocks noGrp="1" noChangeArrowheads="1"/>
          </p:cNvSpPr>
          <p:nvPr>
            <p:ph type="title"/>
          </p:nvPr>
        </p:nvSpPr>
        <p:spPr/>
        <p:txBody>
          <a:bodyPr/>
          <a:lstStyle/>
          <a:p>
            <a:pPr eaLnBrk="1" hangingPunct="1"/>
            <a:r>
              <a:rPr lang="en-US" smtClean="0"/>
              <a:t>Level 2</a:t>
            </a:r>
          </a:p>
        </p:txBody>
      </p:sp>
      <p:sp>
        <p:nvSpPr>
          <p:cNvPr id="11268" name="Rectangle 2051"/>
          <p:cNvSpPr>
            <a:spLocks noGrp="1" noChangeArrowheads="1"/>
          </p:cNvSpPr>
          <p:nvPr>
            <p:ph type="body" idx="1"/>
          </p:nvPr>
        </p:nvSpPr>
        <p:spPr>
          <a:xfrm>
            <a:off x="457200" y="1295400"/>
            <a:ext cx="8229600" cy="4525963"/>
          </a:xfrm>
        </p:spPr>
        <p:txBody>
          <a:bodyPr/>
          <a:lstStyle/>
          <a:p>
            <a:pPr eaLnBrk="1" hangingPunct="1"/>
            <a:r>
              <a:rPr lang="en-US" sz="2800" smtClean="0"/>
              <a:t>Indicates that the student has not yet met grade level expectations set by the state</a:t>
            </a:r>
          </a:p>
          <a:p>
            <a:pPr eaLnBrk="1" hangingPunct="1"/>
            <a:r>
              <a:rPr lang="en-US" sz="2800" smtClean="0"/>
              <a:t>Indicates that a student does not have the necessary skills and concepts to be successful in the next grade or quarter</a:t>
            </a:r>
          </a:p>
          <a:p>
            <a:pPr eaLnBrk="1" hangingPunct="1"/>
            <a:r>
              <a:rPr lang="en-US" sz="2800" smtClean="0"/>
              <a:t>Requires support to meet grade level standards</a:t>
            </a:r>
          </a:p>
        </p:txBody>
      </p:sp>
      <p:pic>
        <p:nvPicPr>
          <p:cNvPr id="11269" name="Picture 5" descr="cake.2"/>
          <p:cNvPicPr>
            <a:picLocks noChangeAspect="1" noChangeArrowheads="1"/>
          </p:cNvPicPr>
          <p:nvPr/>
        </p:nvPicPr>
        <p:blipFill>
          <a:blip r:embed="rId3" cstate="print"/>
          <a:srcRect/>
          <a:stretch>
            <a:fillRect/>
          </a:stretch>
        </p:blipFill>
        <p:spPr bwMode="auto">
          <a:xfrm>
            <a:off x="5588000" y="4191000"/>
            <a:ext cx="3556000" cy="2667000"/>
          </a:xfrm>
          <a:prstGeom prst="rect">
            <a:avLst/>
          </a:prstGeom>
          <a:noFill/>
          <a:ln w="9525">
            <a:noFill/>
            <a:miter lim="800000"/>
            <a:headEnd/>
            <a:tailEnd/>
          </a:ln>
        </p:spPr>
      </p:pic>
      <p:sp>
        <p:nvSpPr>
          <p:cNvPr id="7" name="TextBox 6"/>
          <p:cNvSpPr txBox="1">
            <a:spLocks noChangeArrowheads="1"/>
          </p:cNvSpPr>
          <p:nvPr/>
        </p:nvSpPr>
        <p:spPr bwMode="auto">
          <a:xfrm rot="-1211425">
            <a:off x="1585913" y="2460625"/>
            <a:ext cx="5359400" cy="1755775"/>
          </a:xfrm>
          <a:prstGeom prst="rect">
            <a:avLst/>
          </a:prstGeom>
          <a:noFill/>
          <a:ln w="9525">
            <a:noFill/>
            <a:miter lim="800000"/>
            <a:headEnd/>
            <a:tailEnd/>
          </a:ln>
        </p:spPr>
        <p:txBody>
          <a:bodyPr>
            <a:spAutoFit/>
          </a:bodyPr>
          <a:lstStyle/>
          <a:p>
            <a:pPr algn="ctr"/>
            <a:r>
              <a:rPr lang="en-US" sz="5400">
                <a:solidFill>
                  <a:srgbClr val="FF0000"/>
                </a:solidFill>
              </a:rPr>
              <a:t>I almost get it but I need help.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356350"/>
            <a:ext cx="2133600" cy="365125"/>
          </a:xfrm>
          <a:prstGeom prst="rect">
            <a:avLst/>
          </a:prstGeom>
        </p:spPr>
        <p:txBody>
          <a:bodyPr/>
          <a:lstStyle/>
          <a:p>
            <a:pPr>
              <a:defRPr/>
            </a:pPr>
            <a:fld id="{0E8BFF0D-A898-4EB8-856F-A18488FABEE8}" type="slidenum">
              <a:rPr lang="en-US"/>
              <a:pPr>
                <a:defRPr/>
              </a:pPr>
              <a:t>5</a:t>
            </a:fld>
            <a:endParaRPr lang="en-US"/>
          </a:p>
        </p:txBody>
      </p:sp>
      <p:sp>
        <p:nvSpPr>
          <p:cNvPr id="12291" name="Rectangle 2"/>
          <p:cNvSpPr>
            <a:spLocks noGrp="1" noChangeArrowheads="1"/>
          </p:cNvSpPr>
          <p:nvPr>
            <p:ph type="title"/>
          </p:nvPr>
        </p:nvSpPr>
        <p:spPr/>
        <p:txBody>
          <a:bodyPr/>
          <a:lstStyle/>
          <a:p>
            <a:pPr eaLnBrk="1" hangingPunct="1"/>
            <a:r>
              <a:rPr lang="en-US" smtClean="0"/>
              <a:t>Level 3 </a:t>
            </a:r>
          </a:p>
        </p:txBody>
      </p:sp>
      <p:sp>
        <p:nvSpPr>
          <p:cNvPr id="12292" name="Rectangle 3"/>
          <p:cNvSpPr>
            <a:spLocks noGrp="1" noChangeArrowheads="1"/>
          </p:cNvSpPr>
          <p:nvPr>
            <p:ph type="body" idx="1"/>
          </p:nvPr>
        </p:nvSpPr>
        <p:spPr>
          <a:xfrm>
            <a:off x="457200" y="1295400"/>
            <a:ext cx="8229600" cy="4525963"/>
          </a:xfrm>
        </p:spPr>
        <p:txBody>
          <a:bodyPr/>
          <a:lstStyle/>
          <a:p>
            <a:pPr eaLnBrk="1" hangingPunct="1"/>
            <a:r>
              <a:rPr lang="en-US" smtClean="0"/>
              <a:t>Represents the student meeting the grade level expectations set by the state</a:t>
            </a:r>
          </a:p>
          <a:p>
            <a:pPr eaLnBrk="1" hangingPunct="1"/>
            <a:r>
              <a:rPr lang="en-US" smtClean="0"/>
              <a:t>Indicates that a student has the necessary skills and concepts to be successful in the next grade or quarter</a:t>
            </a:r>
          </a:p>
          <a:p>
            <a:pPr eaLnBrk="1" hangingPunct="1"/>
            <a:endParaRPr lang="en-US" smtClean="0"/>
          </a:p>
        </p:txBody>
      </p:sp>
      <p:pic>
        <p:nvPicPr>
          <p:cNvPr id="12293" name="Picture 7" descr="cake.3d"/>
          <p:cNvPicPr>
            <a:picLocks noChangeAspect="1" noChangeArrowheads="1"/>
          </p:cNvPicPr>
          <p:nvPr/>
        </p:nvPicPr>
        <p:blipFill>
          <a:blip r:embed="rId3" cstate="print"/>
          <a:srcRect/>
          <a:stretch>
            <a:fillRect/>
          </a:stretch>
        </p:blipFill>
        <p:spPr bwMode="auto">
          <a:xfrm>
            <a:off x="4953000" y="3714750"/>
            <a:ext cx="4191000" cy="3143250"/>
          </a:xfrm>
          <a:prstGeom prst="rect">
            <a:avLst/>
          </a:prstGeom>
          <a:noFill/>
          <a:ln w="9525">
            <a:noFill/>
            <a:miter lim="800000"/>
            <a:headEnd/>
            <a:tailEnd/>
          </a:ln>
        </p:spPr>
      </p:pic>
      <p:sp>
        <p:nvSpPr>
          <p:cNvPr id="7" name="TextBox 6"/>
          <p:cNvSpPr txBox="1">
            <a:spLocks noChangeArrowheads="1"/>
          </p:cNvSpPr>
          <p:nvPr/>
        </p:nvSpPr>
        <p:spPr bwMode="auto">
          <a:xfrm rot="-1606740">
            <a:off x="1192213" y="2060575"/>
            <a:ext cx="6591300" cy="2124075"/>
          </a:xfrm>
          <a:prstGeom prst="rect">
            <a:avLst/>
          </a:prstGeom>
          <a:noFill/>
          <a:ln w="9525">
            <a:noFill/>
            <a:miter lim="800000"/>
            <a:headEnd/>
            <a:tailEnd/>
          </a:ln>
        </p:spPr>
        <p:txBody>
          <a:bodyPr>
            <a:spAutoFit/>
          </a:bodyPr>
          <a:lstStyle/>
          <a:p>
            <a:pPr algn="ctr"/>
            <a:r>
              <a:rPr lang="en-US" sz="6600">
                <a:solidFill>
                  <a:srgbClr val="FF0000"/>
                </a:solidFill>
              </a:rPr>
              <a:t>I get it!</a:t>
            </a:r>
          </a:p>
          <a:p>
            <a:pPr algn="ctr"/>
            <a:r>
              <a:rPr lang="en-US" sz="6600">
                <a:solidFill>
                  <a:srgbClr val="FF0000"/>
                </a:solidFill>
              </a:rPr>
              <a:t>I can do it well!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mtClean="0">
                <a:solidFill>
                  <a:srgbClr val="FF0000"/>
                </a:solidFill>
              </a:rPr>
              <a:t>Level 3* </a:t>
            </a:r>
          </a:p>
        </p:txBody>
      </p:sp>
      <p:sp>
        <p:nvSpPr>
          <p:cNvPr id="13315" name="Rectangle 3"/>
          <p:cNvSpPr>
            <a:spLocks noGrp="1" noChangeArrowheads="1"/>
          </p:cNvSpPr>
          <p:nvPr>
            <p:ph type="body" idx="1"/>
          </p:nvPr>
        </p:nvSpPr>
        <p:spPr/>
        <p:txBody>
          <a:bodyPr/>
          <a:lstStyle/>
          <a:p>
            <a:pPr eaLnBrk="1" hangingPunct="1">
              <a:lnSpc>
                <a:spcPct val="90000"/>
              </a:lnSpc>
            </a:pPr>
            <a:r>
              <a:rPr lang="en-US" smtClean="0"/>
              <a:t>Represents the student meeting the grade level expectations set by the state with evidence of application</a:t>
            </a:r>
          </a:p>
          <a:p>
            <a:pPr eaLnBrk="1" hangingPunct="1">
              <a:lnSpc>
                <a:spcPct val="90000"/>
              </a:lnSpc>
            </a:pPr>
            <a:r>
              <a:rPr lang="en-US" smtClean="0"/>
              <a:t>Indicates that a student has the necessary skills and concepts to be successful and confident in the next grade or quarter</a:t>
            </a:r>
          </a:p>
          <a:p>
            <a:pPr eaLnBrk="1" hangingPunct="1">
              <a:lnSpc>
                <a:spcPct val="90000"/>
              </a:lnSpc>
            </a:pPr>
            <a:r>
              <a:rPr lang="en-US" smtClean="0">
                <a:solidFill>
                  <a:srgbClr val="FF0000"/>
                </a:solidFill>
              </a:rPr>
              <a:t>Only used on the report card</a:t>
            </a:r>
          </a:p>
          <a:p>
            <a:pPr eaLnBrk="1" hangingPunct="1">
              <a:lnSpc>
                <a:spcPct val="90000"/>
              </a:lnSpc>
            </a:pPr>
            <a:endParaRPr lang="en-US"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6553200" y="6356350"/>
            <a:ext cx="2133600" cy="365125"/>
          </a:xfrm>
          <a:prstGeom prst="rect">
            <a:avLst/>
          </a:prstGeom>
        </p:spPr>
        <p:txBody>
          <a:bodyPr/>
          <a:lstStyle/>
          <a:p>
            <a:pPr>
              <a:defRPr/>
            </a:pPr>
            <a:fld id="{798ED95F-C0F0-4707-9270-37E7EB89968C}" type="slidenum">
              <a:rPr lang="en-US"/>
              <a:pPr>
                <a:defRPr/>
              </a:pPr>
              <a:t>7</a:t>
            </a:fld>
            <a:endParaRPr lang="en-US"/>
          </a:p>
        </p:txBody>
      </p:sp>
      <p:sp>
        <p:nvSpPr>
          <p:cNvPr id="14339" name="Rectangle 2"/>
          <p:cNvSpPr>
            <a:spLocks noGrp="1" noChangeArrowheads="1"/>
          </p:cNvSpPr>
          <p:nvPr>
            <p:ph type="title"/>
          </p:nvPr>
        </p:nvSpPr>
        <p:spPr/>
        <p:txBody>
          <a:bodyPr/>
          <a:lstStyle/>
          <a:p>
            <a:pPr eaLnBrk="1" hangingPunct="1"/>
            <a:r>
              <a:rPr lang="en-US" smtClean="0"/>
              <a:t>Level 4 </a:t>
            </a:r>
          </a:p>
        </p:txBody>
      </p:sp>
      <p:sp>
        <p:nvSpPr>
          <p:cNvPr id="14340" name="Rectangle 3"/>
          <p:cNvSpPr>
            <a:spLocks noGrp="1" noChangeArrowheads="1"/>
          </p:cNvSpPr>
          <p:nvPr>
            <p:ph type="body" idx="1"/>
          </p:nvPr>
        </p:nvSpPr>
        <p:spPr>
          <a:xfrm>
            <a:off x="533400" y="1295400"/>
            <a:ext cx="8229600" cy="4525963"/>
          </a:xfrm>
        </p:spPr>
        <p:txBody>
          <a:bodyPr/>
          <a:lstStyle/>
          <a:p>
            <a:pPr eaLnBrk="1" hangingPunct="1"/>
            <a:r>
              <a:rPr lang="en-US" smtClean="0"/>
              <a:t>Represents the student exceeding grade level expectations set by the state </a:t>
            </a:r>
          </a:p>
          <a:p>
            <a:pPr eaLnBrk="1" hangingPunct="1"/>
            <a:r>
              <a:rPr lang="en-US" smtClean="0"/>
              <a:t>Extends targeted grade level standards</a:t>
            </a:r>
          </a:p>
        </p:txBody>
      </p:sp>
      <p:pic>
        <p:nvPicPr>
          <p:cNvPr id="14341" name="Picture 6" descr="cake.3"/>
          <p:cNvPicPr>
            <a:picLocks noChangeAspect="1" noChangeArrowheads="1"/>
          </p:cNvPicPr>
          <p:nvPr/>
        </p:nvPicPr>
        <p:blipFill>
          <a:blip r:embed="rId3" cstate="print"/>
          <a:srcRect/>
          <a:stretch>
            <a:fillRect/>
          </a:stretch>
        </p:blipFill>
        <p:spPr bwMode="auto">
          <a:xfrm>
            <a:off x="5257800" y="3946525"/>
            <a:ext cx="3886200" cy="2917825"/>
          </a:xfrm>
          <a:prstGeom prst="rect">
            <a:avLst/>
          </a:prstGeom>
          <a:noFill/>
          <a:ln w="9525">
            <a:noFill/>
            <a:miter lim="800000"/>
            <a:headEnd/>
            <a:tailEnd/>
          </a:ln>
        </p:spPr>
      </p:pic>
      <p:sp>
        <p:nvSpPr>
          <p:cNvPr id="7" name="TextBox 6"/>
          <p:cNvSpPr txBox="1">
            <a:spLocks noChangeArrowheads="1"/>
          </p:cNvSpPr>
          <p:nvPr/>
        </p:nvSpPr>
        <p:spPr bwMode="auto">
          <a:xfrm rot="-919227">
            <a:off x="1171575" y="2373313"/>
            <a:ext cx="6629400" cy="2584450"/>
          </a:xfrm>
          <a:prstGeom prst="rect">
            <a:avLst/>
          </a:prstGeom>
          <a:noFill/>
          <a:ln w="9525">
            <a:noFill/>
            <a:miter lim="800000"/>
            <a:headEnd/>
            <a:tailEnd/>
          </a:ln>
        </p:spPr>
        <p:txBody>
          <a:bodyPr>
            <a:spAutoFit/>
          </a:bodyPr>
          <a:lstStyle/>
          <a:p>
            <a:r>
              <a:rPr lang="en-US" sz="5400">
                <a:solidFill>
                  <a:srgbClr val="FF0000"/>
                </a:solidFill>
              </a:rPr>
              <a:t>Since I can do/ get this, I can figure out new things!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3" descr="C:\Documents and Settings\sharon_collins\Local Settings\Temporary Internet Files\Content.IE5\8BI15LGX\MC900014090[1].wmf"/>
          <p:cNvPicPr>
            <a:picLocks noChangeAspect="1" noChangeArrowheads="1"/>
          </p:cNvPicPr>
          <p:nvPr/>
        </p:nvPicPr>
        <p:blipFill>
          <a:blip r:embed="rId3" cstate="print"/>
          <a:srcRect/>
          <a:stretch>
            <a:fillRect/>
          </a:stretch>
        </p:blipFill>
        <p:spPr bwMode="auto">
          <a:xfrm>
            <a:off x="3352800" y="2286000"/>
            <a:ext cx="2498725" cy="2301875"/>
          </a:xfrm>
          <a:prstGeom prst="rect">
            <a:avLst/>
          </a:prstGeom>
          <a:noFill/>
          <a:ln w="9525">
            <a:noFill/>
            <a:miter lim="800000"/>
            <a:headEnd/>
            <a:tailEnd/>
          </a:ln>
        </p:spPr>
      </p:pic>
      <p:sp>
        <p:nvSpPr>
          <p:cNvPr id="7" name="TextBox 6"/>
          <p:cNvSpPr txBox="1">
            <a:spLocks noChangeArrowheads="1"/>
          </p:cNvSpPr>
          <p:nvPr/>
        </p:nvSpPr>
        <p:spPr bwMode="auto">
          <a:xfrm>
            <a:off x="609600" y="685800"/>
            <a:ext cx="2895600" cy="1077913"/>
          </a:xfrm>
          <a:prstGeom prst="rect">
            <a:avLst/>
          </a:prstGeom>
          <a:noFill/>
          <a:ln w="9525">
            <a:noFill/>
            <a:miter lim="800000"/>
            <a:headEnd/>
            <a:tailEnd/>
          </a:ln>
        </p:spPr>
        <p:txBody>
          <a:bodyPr>
            <a:spAutoFit/>
          </a:bodyPr>
          <a:lstStyle/>
          <a:p>
            <a:pPr algn="ctr"/>
            <a:r>
              <a:rPr lang="en-US" sz="3200"/>
              <a:t>Not given until 2</a:t>
            </a:r>
            <a:r>
              <a:rPr lang="en-US" sz="3200" baseline="30000"/>
              <a:t>nd</a:t>
            </a:r>
            <a:r>
              <a:rPr lang="en-US" sz="3200"/>
              <a:t> semester</a:t>
            </a:r>
          </a:p>
        </p:txBody>
      </p:sp>
      <p:sp>
        <p:nvSpPr>
          <p:cNvPr id="8" name="TextBox 7"/>
          <p:cNvSpPr txBox="1">
            <a:spLocks noChangeArrowheads="1"/>
          </p:cNvSpPr>
          <p:nvPr/>
        </p:nvSpPr>
        <p:spPr bwMode="auto">
          <a:xfrm>
            <a:off x="457200" y="2895600"/>
            <a:ext cx="2286000" cy="584200"/>
          </a:xfrm>
          <a:prstGeom prst="rect">
            <a:avLst/>
          </a:prstGeom>
          <a:noFill/>
          <a:ln w="9525">
            <a:noFill/>
            <a:miter lim="800000"/>
            <a:headEnd/>
            <a:tailEnd/>
          </a:ln>
        </p:spPr>
        <p:txBody>
          <a:bodyPr>
            <a:spAutoFit/>
          </a:bodyPr>
          <a:lstStyle/>
          <a:p>
            <a:pPr algn="ctr"/>
            <a:r>
              <a:rPr lang="en-US" sz="3200"/>
              <a:t>More work</a:t>
            </a:r>
          </a:p>
        </p:txBody>
      </p:sp>
      <p:sp>
        <p:nvSpPr>
          <p:cNvPr id="9" name="TextBox 8"/>
          <p:cNvSpPr txBox="1">
            <a:spLocks noChangeArrowheads="1"/>
          </p:cNvSpPr>
          <p:nvPr/>
        </p:nvSpPr>
        <p:spPr bwMode="auto">
          <a:xfrm>
            <a:off x="762000" y="5029200"/>
            <a:ext cx="2971800" cy="1077913"/>
          </a:xfrm>
          <a:prstGeom prst="rect">
            <a:avLst/>
          </a:prstGeom>
          <a:noFill/>
          <a:ln w="9525">
            <a:noFill/>
            <a:miter lim="800000"/>
            <a:headEnd/>
            <a:tailEnd/>
          </a:ln>
        </p:spPr>
        <p:txBody>
          <a:bodyPr>
            <a:spAutoFit/>
          </a:bodyPr>
          <a:lstStyle/>
          <a:p>
            <a:pPr algn="ctr"/>
            <a:r>
              <a:rPr lang="en-US" sz="3200"/>
              <a:t>Only student initiated work</a:t>
            </a:r>
          </a:p>
        </p:txBody>
      </p:sp>
      <p:sp>
        <p:nvSpPr>
          <p:cNvPr id="10" name="TextBox 9"/>
          <p:cNvSpPr txBox="1">
            <a:spLocks noChangeArrowheads="1"/>
          </p:cNvSpPr>
          <p:nvPr/>
        </p:nvSpPr>
        <p:spPr bwMode="auto">
          <a:xfrm>
            <a:off x="4953000" y="685800"/>
            <a:ext cx="3733800" cy="1077913"/>
          </a:xfrm>
          <a:prstGeom prst="rect">
            <a:avLst/>
          </a:prstGeom>
          <a:noFill/>
          <a:ln w="9525">
            <a:noFill/>
            <a:miter lim="800000"/>
            <a:headEnd/>
            <a:tailEnd/>
          </a:ln>
        </p:spPr>
        <p:txBody>
          <a:bodyPr>
            <a:spAutoFit/>
          </a:bodyPr>
          <a:lstStyle/>
          <a:p>
            <a:pPr algn="ctr"/>
            <a:r>
              <a:rPr lang="en-US" sz="3200"/>
              <a:t>Next grade level objectives</a:t>
            </a:r>
          </a:p>
        </p:txBody>
      </p:sp>
      <p:sp>
        <p:nvSpPr>
          <p:cNvPr id="11" name="TextBox 10"/>
          <p:cNvSpPr txBox="1">
            <a:spLocks noChangeArrowheads="1"/>
          </p:cNvSpPr>
          <p:nvPr/>
        </p:nvSpPr>
        <p:spPr bwMode="auto">
          <a:xfrm>
            <a:off x="6324600" y="2514600"/>
            <a:ext cx="2514600" cy="1570038"/>
          </a:xfrm>
          <a:prstGeom prst="rect">
            <a:avLst/>
          </a:prstGeom>
          <a:noFill/>
          <a:ln w="9525">
            <a:noFill/>
            <a:miter lim="800000"/>
            <a:headEnd/>
            <a:tailEnd/>
          </a:ln>
        </p:spPr>
        <p:txBody>
          <a:bodyPr>
            <a:spAutoFit/>
          </a:bodyPr>
          <a:lstStyle/>
          <a:p>
            <a:pPr algn="ctr"/>
            <a:r>
              <a:rPr lang="en-US" sz="3200"/>
              <a:t>Only for identified AG students</a:t>
            </a:r>
          </a:p>
        </p:txBody>
      </p:sp>
      <p:sp>
        <p:nvSpPr>
          <p:cNvPr id="12" name="TextBox 11"/>
          <p:cNvSpPr txBox="1">
            <a:spLocks noChangeArrowheads="1"/>
          </p:cNvSpPr>
          <p:nvPr/>
        </p:nvSpPr>
        <p:spPr bwMode="auto">
          <a:xfrm>
            <a:off x="5867400" y="5029200"/>
            <a:ext cx="2667000" cy="1077913"/>
          </a:xfrm>
          <a:prstGeom prst="rect">
            <a:avLst/>
          </a:prstGeom>
          <a:noFill/>
          <a:ln w="9525">
            <a:noFill/>
            <a:miter lim="800000"/>
            <a:headEnd/>
            <a:tailEnd/>
          </a:ln>
        </p:spPr>
        <p:txBody>
          <a:bodyPr>
            <a:spAutoFit/>
          </a:bodyPr>
          <a:lstStyle/>
          <a:p>
            <a:pPr algn="ctr"/>
            <a:r>
              <a:rPr lang="en-US" sz="3200"/>
              <a:t>Not given at our school</a:t>
            </a:r>
          </a:p>
        </p:txBody>
      </p:sp>
      <p:sp>
        <p:nvSpPr>
          <p:cNvPr id="14" name="Multiply 13"/>
          <p:cNvSpPr/>
          <p:nvPr/>
        </p:nvSpPr>
        <p:spPr>
          <a:xfrm>
            <a:off x="3505200" y="2438400"/>
            <a:ext cx="2286000" cy="213360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Line 2"/>
          <p:cNvSpPr>
            <a:spLocks noChangeShapeType="1"/>
          </p:cNvSpPr>
          <p:nvPr/>
        </p:nvSpPr>
        <p:spPr bwMode="auto">
          <a:xfrm flipV="1">
            <a:off x="2133600" y="2057400"/>
            <a:ext cx="5791200" cy="0"/>
          </a:xfrm>
          <a:prstGeom prst="line">
            <a:avLst/>
          </a:prstGeom>
          <a:noFill/>
          <a:ln w="28575">
            <a:solidFill>
              <a:schemeClr val="tx1"/>
            </a:solidFill>
            <a:round/>
            <a:headEnd/>
            <a:tailEnd type="triangle" w="med" len="med"/>
          </a:ln>
        </p:spPr>
        <p:txBody>
          <a:bodyPr/>
          <a:lstStyle/>
          <a:p>
            <a:endParaRPr lang="en-US"/>
          </a:p>
        </p:txBody>
      </p:sp>
      <p:sp>
        <p:nvSpPr>
          <p:cNvPr id="16387" name="Line 3"/>
          <p:cNvSpPr>
            <a:spLocks noChangeShapeType="1"/>
          </p:cNvSpPr>
          <p:nvPr/>
        </p:nvSpPr>
        <p:spPr bwMode="auto">
          <a:xfrm>
            <a:off x="1676400" y="2514600"/>
            <a:ext cx="0" cy="3200400"/>
          </a:xfrm>
          <a:prstGeom prst="line">
            <a:avLst/>
          </a:prstGeom>
          <a:noFill/>
          <a:ln w="495300">
            <a:solidFill>
              <a:schemeClr val="tx1"/>
            </a:solidFill>
            <a:round/>
            <a:headEnd/>
            <a:tailEnd type="triangle" w="med" len="med"/>
          </a:ln>
        </p:spPr>
        <p:txBody>
          <a:bodyPr/>
          <a:lstStyle/>
          <a:p>
            <a:endParaRPr lang="en-US"/>
          </a:p>
        </p:txBody>
      </p:sp>
      <p:sp>
        <p:nvSpPr>
          <p:cNvPr id="16388" name="Oval 4"/>
          <p:cNvSpPr>
            <a:spLocks noChangeArrowheads="1"/>
          </p:cNvSpPr>
          <p:nvPr/>
        </p:nvSpPr>
        <p:spPr bwMode="auto">
          <a:xfrm>
            <a:off x="1295400" y="1676400"/>
            <a:ext cx="762000" cy="762000"/>
          </a:xfrm>
          <a:prstGeom prst="ellipse">
            <a:avLst/>
          </a:prstGeom>
          <a:solidFill>
            <a:schemeClr val="accent1"/>
          </a:solidFill>
          <a:ln w="9525">
            <a:solidFill>
              <a:schemeClr val="tx1"/>
            </a:solidFill>
            <a:round/>
            <a:headEnd/>
            <a:tailEnd/>
          </a:ln>
        </p:spPr>
        <p:txBody>
          <a:bodyPr wrap="none" anchor="ctr"/>
          <a:lstStyle/>
          <a:p>
            <a:endParaRPr lang="en-US">
              <a:latin typeface="Calibri" pitchFamily="34" charset="0"/>
            </a:endParaRPr>
          </a:p>
        </p:txBody>
      </p:sp>
      <p:sp>
        <p:nvSpPr>
          <p:cNvPr id="16389" name="Text Box 5"/>
          <p:cNvSpPr txBox="1">
            <a:spLocks noChangeArrowheads="1"/>
          </p:cNvSpPr>
          <p:nvPr/>
        </p:nvSpPr>
        <p:spPr bwMode="auto">
          <a:xfrm>
            <a:off x="609600" y="822325"/>
            <a:ext cx="1981200" cy="646331"/>
          </a:xfrm>
          <a:prstGeom prst="rect">
            <a:avLst/>
          </a:prstGeom>
          <a:noFill/>
          <a:ln w="9525">
            <a:noFill/>
            <a:miter lim="800000"/>
            <a:headEnd/>
            <a:tailEnd/>
          </a:ln>
        </p:spPr>
        <p:txBody>
          <a:bodyPr>
            <a:spAutoFit/>
          </a:bodyPr>
          <a:lstStyle/>
          <a:p>
            <a:pPr algn="ctr">
              <a:spcBef>
                <a:spcPct val="50000"/>
              </a:spcBef>
            </a:pPr>
            <a:r>
              <a:rPr lang="en-US" b="1" dirty="0">
                <a:latin typeface="Calibri" pitchFamily="34" charset="0"/>
              </a:rPr>
              <a:t>Current </a:t>
            </a:r>
            <a:r>
              <a:rPr lang="en-US" b="1" dirty="0" smtClean="0">
                <a:latin typeface="Calibri" pitchFamily="34" charset="0"/>
              </a:rPr>
              <a:t> </a:t>
            </a:r>
            <a:r>
              <a:rPr lang="en-US" b="1" dirty="0">
                <a:latin typeface="Calibri" pitchFamily="34" charset="0"/>
              </a:rPr>
              <a:t>Grade Level</a:t>
            </a:r>
          </a:p>
        </p:txBody>
      </p:sp>
      <p:sp>
        <p:nvSpPr>
          <p:cNvPr id="16390" name="Text Box 6"/>
          <p:cNvSpPr txBox="1">
            <a:spLocks noChangeArrowheads="1"/>
          </p:cNvSpPr>
          <p:nvPr/>
        </p:nvSpPr>
        <p:spPr bwMode="auto">
          <a:xfrm>
            <a:off x="6553200" y="974725"/>
            <a:ext cx="1981200" cy="784830"/>
          </a:xfrm>
          <a:prstGeom prst="rect">
            <a:avLst/>
          </a:prstGeom>
          <a:noFill/>
          <a:ln w="9525">
            <a:noFill/>
            <a:miter lim="800000"/>
            <a:headEnd/>
            <a:tailEnd/>
          </a:ln>
        </p:spPr>
        <p:txBody>
          <a:bodyPr>
            <a:spAutoFit/>
          </a:bodyPr>
          <a:lstStyle/>
          <a:p>
            <a:pPr algn="ctr">
              <a:spcBef>
                <a:spcPct val="50000"/>
              </a:spcBef>
            </a:pPr>
            <a:r>
              <a:rPr lang="en-US" b="1" dirty="0">
                <a:latin typeface="Calibri" pitchFamily="34" charset="0"/>
              </a:rPr>
              <a:t>Next </a:t>
            </a:r>
            <a:r>
              <a:rPr lang="en-US" b="1" dirty="0" smtClean="0">
                <a:latin typeface="Calibri" pitchFamily="34" charset="0"/>
              </a:rPr>
              <a:t> Grade</a:t>
            </a:r>
          </a:p>
          <a:p>
            <a:pPr algn="ctr">
              <a:spcBef>
                <a:spcPct val="50000"/>
              </a:spcBef>
            </a:pPr>
            <a:r>
              <a:rPr lang="en-US" b="1" dirty="0" smtClean="0">
                <a:latin typeface="Calibri" pitchFamily="34" charset="0"/>
              </a:rPr>
              <a:t> </a:t>
            </a:r>
            <a:r>
              <a:rPr lang="en-US" b="1" dirty="0">
                <a:latin typeface="Calibri" pitchFamily="34" charset="0"/>
              </a:rPr>
              <a:t>Level</a:t>
            </a:r>
          </a:p>
        </p:txBody>
      </p:sp>
      <p:sp>
        <p:nvSpPr>
          <p:cNvPr id="16391" name="Text Box 7"/>
          <p:cNvSpPr txBox="1">
            <a:spLocks noChangeArrowheads="1"/>
          </p:cNvSpPr>
          <p:nvPr/>
        </p:nvSpPr>
        <p:spPr bwMode="auto">
          <a:xfrm>
            <a:off x="3810000" y="2743200"/>
            <a:ext cx="4419600" cy="2105025"/>
          </a:xfrm>
          <a:prstGeom prst="rect">
            <a:avLst/>
          </a:prstGeom>
          <a:noFill/>
          <a:ln w="9525">
            <a:noFill/>
            <a:miter lim="800000"/>
            <a:headEnd/>
            <a:tailEnd/>
          </a:ln>
        </p:spPr>
        <p:txBody>
          <a:bodyPr>
            <a:spAutoFit/>
          </a:bodyPr>
          <a:lstStyle/>
          <a:p>
            <a:pPr>
              <a:spcBef>
                <a:spcPct val="50000"/>
              </a:spcBef>
            </a:pPr>
            <a:r>
              <a:rPr lang="en-US" sz="6600">
                <a:latin typeface="Calibri" pitchFamily="34" charset="0"/>
              </a:rPr>
              <a:t>Deep or Wide?</a:t>
            </a:r>
          </a:p>
        </p:txBody>
      </p:sp>
    </p:spTree>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1738</Words>
  <Application>Microsoft Office PowerPoint</Application>
  <PresentationFormat>On-screen Show (4:3)</PresentationFormat>
  <Paragraphs>146</Paragraphs>
  <Slides>16</Slides>
  <Notes>15</Notes>
  <HiddenSlides>0</HiddenSlides>
  <MMClips>0</MMClips>
  <ScaleCrop>false</ScaleCrop>
  <HeadingPairs>
    <vt:vector size="4" baseType="variant">
      <vt:variant>
        <vt:lpstr>Theme</vt:lpstr>
      </vt:variant>
      <vt:variant>
        <vt:i4>2</vt:i4>
      </vt:variant>
      <vt:variant>
        <vt:lpstr>Slide Titles</vt:lpstr>
      </vt:variant>
      <vt:variant>
        <vt:i4>16</vt:i4>
      </vt:variant>
    </vt:vector>
  </HeadingPairs>
  <TitlesOfParts>
    <vt:vector size="18" baseType="lpstr">
      <vt:lpstr>Office Theme</vt:lpstr>
      <vt:lpstr>Aspect</vt:lpstr>
      <vt:lpstr>STANDARDS-BASED GRADING</vt:lpstr>
      <vt:lpstr>Slide 2</vt:lpstr>
      <vt:lpstr>Level 1</vt:lpstr>
      <vt:lpstr>Level 2</vt:lpstr>
      <vt:lpstr>Level 3 </vt:lpstr>
      <vt:lpstr>Level 3* </vt:lpstr>
      <vt:lpstr>Level 4 </vt:lpstr>
      <vt:lpstr>Slide 8</vt:lpstr>
      <vt:lpstr>Slide 9</vt:lpstr>
      <vt:lpstr>What is a Level 4?</vt:lpstr>
      <vt:lpstr>Areas of Focus</vt:lpstr>
      <vt:lpstr>Analyzing Profile Cards</vt:lpstr>
      <vt:lpstr> Off to a Good Start</vt:lpstr>
      <vt:lpstr>Slide 14</vt:lpstr>
      <vt:lpstr>Slide 15</vt:lpstr>
      <vt:lpstr>Resources Available for IRTs</vt:lpstr>
    </vt:vector>
  </TitlesOfParts>
  <Company>Wake County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STANDARDS-BASED GRADING</dc:title>
  <dc:creator>Wake County Public Schools</dc:creator>
  <cp:lastModifiedBy>Wake County Public Schools</cp:lastModifiedBy>
  <cp:revision>1</cp:revision>
  <dcterms:created xsi:type="dcterms:W3CDTF">2011-09-02T19:09:38Z</dcterms:created>
  <dcterms:modified xsi:type="dcterms:W3CDTF">2011-09-02T19:10:42Z</dcterms:modified>
</cp:coreProperties>
</file>